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2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/>
    <p:restoredTop sz="94640"/>
  </p:normalViewPr>
  <p:slideViewPr>
    <p:cSldViewPr snapToGrid="0">
      <p:cViewPr varScale="1">
        <p:scale>
          <a:sx n="116" d="100"/>
          <a:sy n="116" d="100"/>
        </p:scale>
        <p:origin x="5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46047-3088-014C-B6D8-C6576C7F57B6}" type="datetimeFigureOut">
              <a:rPr lang="en-US" smtClean="0"/>
              <a:t>9/16/25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076AD-C544-3E4E-B6CD-2D060EEC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52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2D86A-EC62-4364-980B-2774BDF81E88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2261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F99E2-F1A8-C2FD-C67B-D3312BFD2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0B68A2-3259-C5F3-C725-7DFF4E1B59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716C8C-43AD-6E7F-DC1A-65E890C9AE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34F0E-CD9C-D57F-AAC2-0A05AA086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2D86A-EC62-4364-980B-2774BDF81E88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03722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2D86A-EC62-4364-980B-2774BDF81E88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1795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CAFF7-8863-A6A5-E946-876F51D43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C30D-C9E8-6480-1B0E-6A3C361F8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89364-02B5-20C5-252E-2782D360B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5195-CC1C-0848-AAB5-12937699BEBE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3DD79-11E0-1099-54EF-5ED2298B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7B64E-13D7-40D5-88AD-4CC3819C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4FA4-5EF4-7147-9590-F3E79997F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9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901AF-97A0-89C2-EF72-EB4A71E5B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DE6E2-B6DB-BA36-3DE4-1704BE238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A6FB5-A41F-944C-AD14-64D8D2757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5195-CC1C-0848-AAB5-12937699BEBE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24305-C247-8F1D-EB59-CA15806C6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F7F57-D78F-98FF-EED3-3E99C69A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4FA4-5EF4-7147-9590-F3E79997F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2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EADE3A-7B6C-43F8-5875-103F447C2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07ACE3-8261-D97C-8C22-B6B8ACD34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5C716-CBA4-5D4E-130E-FDB9942CD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5195-CC1C-0848-AAB5-12937699BEBE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24C72-D2CF-B600-6C63-895D71A54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6DA7D-58EB-EDCD-CB3D-00DAF88B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4FA4-5EF4-7147-9590-F3E79997F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8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D933B-30D6-DEF1-22A6-3C88B76AA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848F8-F587-220D-7BE0-FDDF18571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87043-ACDD-ACB1-4077-53C0B60E1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5195-CC1C-0848-AAB5-12937699BEBE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CA15E-EE06-7E12-2E3B-E3278248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C2869-C07E-E125-3E08-04B39B5EF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4FA4-5EF4-7147-9590-F3E79997F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1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42EB5-997A-BEDF-D1B9-96B41A27A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92BD4-C1F0-8AD3-179E-ED3EF24F6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5BC54-4E8B-4CFA-12CE-846FACBAA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5195-CC1C-0848-AAB5-12937699BEBE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0AF77-8FCB-E422-56D3-D612C27B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B1F99-8CBA-8AD6-B2CF-42929171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4FA4-5EF4-7147-9590-F3E79997F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CF295-B2C6-CD9B-4A51-4C70E40FA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1385D-69D1-696F-8A6E-01E589A97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AF0F0-618B-D947-B45E-E55DDD50F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6FB48-D8E5-2A8A-52F5-A32B9A60A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5195-CC1C-0848-AAB5-12937699BEBE}" type="datetimeFigureOut">
              <a:rPr lang="en-US" smtClean="0"/>
              <a:t>9/16/25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A9B66-888C-3667-6F97-3E2D5835C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82BB7-56A9-E019-39F0-1FB25EFA0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4FA4-5EF4-7147-9590-F3E79997F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0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231B4-4FB4-2C8E-6B2D-F25EFFC49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EF979-4FA9-3BDB-8D43-DD5AB3C1C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CC8FD-2F0A-3997-6B9A-4E47F45F8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F44DA0-6571-D8BE-6E34-B94616CDA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186432-33F1-54C3-CC16-44F7E08EB9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ABF1EA-C550-B679-380F-C3166B161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5195-CC1C-0848-AAB5-12937699BEBE}" type="datetimeFigureOut">
              <a:rPr lang="en-US" smtClean="0"/>
              <a:t>9/16/25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FA4B00-82C0-4B3B-197A-42BBC55B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D0FC1E-B425-703A-6CE7-C85A1F69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4FA4-5EF4-7147-9590-F3E79997F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1F1D2-AC83-8065-C921-0C319DF25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B1C2A1-1C9C-C1C4-EABC-28705AF1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5195-CC1C-0848-AAB5-12937699BEBE}" type="datetimeFigureOut">
              <a:rPr lang="en-US" smtClean="0"/>
              <a:t>9/16/25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944C17-F56A-5A6C-7DA1-B5CC5F07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00826-6251-3F7A-72C9-1DD470B14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4FA4-5EF4-7147-9590-F3E79997F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4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1EECBF-7759-F222-F5A9-EF1141C8A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5195-CC1C-0848-AAB5-12937699BEBE}" type="datetimeFigureOut">
              <a:rPr lang="en-US" smtClean="0"/>
              <a:t>9/16/25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B79FB3-114C-2A1A-4F70-3ED991E7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DCA9D-3B3B-6581-6EDF-395C0A7FA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4FA4-5EF4-7147-9590-F3E79997F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0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106A2-ABB9-30DD-1963-F73850A70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D12B2-3681-873B-FD0B-80F4DDE4D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2A2BE-4BE5-5798-85F8-5794DED0A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D506D-FEF2-8666-CF16-F009CE45A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5195-CC1C-0848-AAB5-12937699BEBE}" type="datetimeFigureOut">
              <a:rPr lang="en-US" smtClean="0"/>
              <a:t>9/16/25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B617D-FCE8-5701-4AAB-B764DAD7D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AE975-2463-0576-1FB2-A930E1357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4FA4-5EF4-7147-9590-F3E79997F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1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901A8-F6C7-0259-3B40-D15B2C76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E28DF-4944-CB31-9833-BE598BD1B8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287CC-C51A-C908-D24D-F2AEC570E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27EDD-E9A8-7F43-CBF6-D8FA858F7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5195-CC1C-0848-AAB5-12937699BEBE}" type="datetimeFigureOut">
              <a:rPr lang="en-US" smtClean="0"/>
              <a:t>9/16/25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18A12-633D-C060-EFAF-1BA8F8F8A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123E5-B745-F0E2-CF24-FEB67BDF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4FA4-5EF4-7147-9590-F3E79997F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994D33-B8F1-621E-0D55-0861A67F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9B765-B3B0-D267-2E29-F54C3DCD7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3679A-BE0D-DB12-BE92-6A7F53E71E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DB5195-CC1C-0848-AAB5-12937699BEBE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61948-8A2F-B843-2F83-B9DAD0AC9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64B40-696B-00A7-F885-BFBC1A5CC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1A4FA4-5EF4-7147-9590-F3E79997F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5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ernment.is/topics/science-research-and-innovation/science-and-innovation-counci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ernment.is/topics/science-research-and-innovation/science-and-innovation-counci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CFF434-55CE-D226-451C-AA286BD103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59" r="13415"/>
          <a:stretch>
            <a:fillRect/>
          </a:stretch>
        </p:blipFill>
        <p:spPr>
          <a:xfrm>
            <a:off x="5123330" y="1434728"/>
            <a:ext cx="6804211" cy="53963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B13BC4-A60C-6A05-23B7-EF4D6CEE85B2}"/>
              </a:ext>
            </a:extLst>
          </p:cNvPr>
          <p:cNvSpPr txBox="1"/>
          <p:nvPr/>
        </p:nvSpPr>
        <p:spPr>
          <a:xfrm>
            <a:off x="264459" y="325265"/>
            <a:ext cx="116630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Future vision reflected in:</a:t>
            </a:r>
          </a:p>
          <a:p>
            <a:r>
              <a:rPr lang="en-US" b="1" dirty="0"/>
              <a:t>Policy on Science, Technological Development, and Innovation until 2035: The Government‘s Ten-Year Vision , </a:t>
            </a:r>
            <a:r>
              <a:rPr lang="en-US" dirty="0"/>
              <a:t>with emphasis on attracting and maintaining new researchers and academic work force for Iceland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Freysteinn Sigmundsson </a:t>
            </a:r>
          </a:p>
          <a:p>
            <a:r>
              <a:rPr lang="en-US" dirty="0"/>
              <a:t>(chair of the Science and Innovation Council)</a:t>
            </a:r>
          </a:p>
        </p:txBody>
      </p:sp>
    </p:spTree>
    <p:extLst>
      <p:ext uri="{BB962C8B-B14F-4D97-AF65-F5344CB8AC3E}">
        <p14:creationId xmlns:p14="http://schemas.microsoft.com/office/powerpoint/2010/main" val="945378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690005" y="1371182"/>
            <a:ext cx="47248" cy="4853347"/>
          </a:xfrm>
          <a:prstGeom prst="line">
            <a:avLst/>
          </a:prstGeom>
          <a:ln w="38100" cap="flat">
            <a:solidFill>
              <a:srgbClr val="EF93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119677" y="1217614"/>
            <a:ext cx="6171523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427"/>
              </a:lnSpc>
              <a:spcAft>
                <a:spcPts val="1200"/>
              </a:spcAft>
            </a:pPr>
            <a:r>
              <a:rPr lang="en-GB" sz="2000" b="1" dirty="0">
                <a:solidFill>
                  <a:srgbClr val="1F3656"/>
                </a:solidFill>
                <a:latin typeface="Neue Haas Grotesk Text Std 1"/>
              </a:rPr>
              <a:t>Science and innovation are driving forces that underpin prosperity, social well-being and economic competitiveness, and value creation. Science, innovation, and technological advancement are keys to successful protection of the environment</a:t>
            </a:r>
            <a:r>
              <a:rPr lang="en-US" sz="2000" b="1" dirty="0">
                <a:solidFill>
                  <a:srgbClr val="1F3656"/>
                </a:solidFill>
                <a:latin typeface="Neue Haas Grotesk Text Std 1"/>
              </a:rPr>
              <a:t>.</a:t>
            </a:r>
          </a:p>
          <a:p>
            <a:pPr defTabSz="609630">
              <a:lnSpc>
                <a:spcPts val="2427"/>
              </a:lnSpc>
              <a:spcAft>
                <a:spcPts val="1200"/>
              </a:spcAft>
            </a:pPr>
            <a:r>
              <a:rPr lang="en-GB" sz="2000" dirty="0">
                <a:solidFill>
                  <a:srgbClr val="1F3656"/>
                </a:solidFill>
                <a:latin typeface="Neue Haas Grotesk Text Std 2"/>
              </a:rPr>
              <a:t>….. Iceland is a desirable location for top talent and internationally competitive research institutions and companies, and a place where they can carry out basic and applied research as well as innovation.</a:t>
            </a:r>
            <a:endParaRPr lang="en-US" sz="2000" dirty="0">
              <a:solidFill>
                <a:srgbClr val="1F3656"/>
              </a:solidFill>
              <a:latin typeface="Neue Haas Grotesk Text Std 2"/>
            </a:endParaRPr>
          </a:p>
          <a:p>
            <a:pPr defTabSz="609630">
              <a:lnSpc>
                <a:spcPts val="2427"/>
              </a:lnSpc>
              <a:spcBef>
                <a:spcPct val="0"/>
              </a:spcBef>
              <a:spcAft>
                <a:spcPts val="1200"/>
              </a:spcAft>
            </a:pPr>
            <a:r>
              <a:rPr lang="en-GB" sz="2000" dirty="0">
                <a:solidFill>
                  <a:srgbClr val="1F3656"/>
                </a:solidFill>
                <a:latin typeface="Neue Haas Grotesk Text Std 3"/>
              </a:rPr>
              <a:t>Its educational system is strong and encourages students to engage in creative and critical thinking from a young age</a:t>
            </a:r>
            <a:r>
              <a:rPr lang="en-US" sz="2000" dirty="0">
                <a:solidFill>
                  <a:srgbClr val="1F3656"/>
                </a:solidFill>
                <a:latin typeface="Neue Haas Grotesk Text Std 3"/>
              </a:rPr>
              <a:t>.</a:t>
            </a:r>
          </a:p>
          <a:p>
            <a:pPr defTabSz="609630">
              <a:lnSpc>
                <a:spcPts val="2427"/>
              </a:lnSpc>
              <a:spcBef>
                <a:spcPct val="0"/>
              </a:spcBef>
              <a:spcAft>
                <a:spcPts val="1200"/>
              </a:spcAft>
            </a:pPr>
            <a:endParaRPr lang="en-US" sz="2000" dirty="0">
              <a:solidFill>
                <a:srgbClr val="1F3656"/>
              </a:solidFill>
              <a:latin typeface="Neue Haas Grotesk Text Std 3"/>
            </a:endParaRPr>
          </a:p>
          <a:p>
            <a:pPr defTabSz="609630">
              <a:lnSpc>
                <a:spcPts val="2427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1F3656"/>
                </a:solidFill>
                <a:latin typeface="Neue Haas Grotesk Text Std 3"/>
              </a:rPr>
              <a:t>…. By 2035, the aim is for research and innovation to make up 3.5% of the gross domestic product.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B6935D-A97B-A90E-252D-BF920492436B}"/>
              </a:ext>
            </a:extLst>
          </p:cNvPr>
          <p:cNvSpPr txBox="1"/>
          <p:nvPr/>
        </p:nvSpPr>
        <p:spPr>
          <a:xfrm>
            <a:off x="286493" y="218076"/>
            <a:ext cx="10289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https://www.government.is/topics/science-research-and-innovation/science-and-innovation-council/</a:t>
            </a:r>
            <a:endParaRPr lang="en-US" dirty="0"/>
          </a:p>
          <a:p>
            <a:r>
              <a:rPr lang="en-US" dirty="0"/>
              <a:t>(or search for Science and Innovation Council)</a:t>
            </a:r>
          </a:p>
        </p:txBody>
      </p:sp>
      <p:pic>
        <p:nvPicPr>
          <p:cNvPr id="9" name="Picture 8" descr="A light bulb with a city behind it&#10;&#10;AI-generated content may be incorrect.">
            <a:extLst>
              <a:ext uri="{FF2B5EF4-FFF2-40B4-BE49-F238E27FC236}">
                <a16:creationId xmlns:a16="http://schemas.microsoft.com/office/drawing/2014/main" id="{F88FDD19-C309-48A0-6EE0-C8D3A9D33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02" y="1016390"/>
            <a:ext cx="3913979" cy="56235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F3D6D-98B2-963C-127E-CFEB84098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DFF870-6FC4-7264-014E-8320526BB837}"/>
              </a:ext>
            </a:extLst>
          </p:cNvPr>
          <p:cNvSpPr txBox="1"/>
          <p:nvPr/>
        </p:nvSpPr>
        <p:spPr>
          <a:xfrm>
            <a:off x="264459" y="325265"/>
            <a:ext cx="11663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Future vision reflected in:</a:t>
            </a:r>
          </a:p>
          <a:p>
            <a:r>
              <a:rPr lang="en-US" b="1" dirty="0"/>
              <a:t>Policy on Science, Technological Development, and Innovation until 2035: The Government‘s Ten-Year Vision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A3016-64A8-C4C2-EC20-3D2D5CF676A0}"/>
              </a:ext>
            </a:extLst>
          </p:cNvPr>
          <p:cNvSpPr txBox="1"/>
          <p:nvPr/>
        </p:nvSpPr>
        <p:spPr>
          <a:xfrm>
            <a:off x="264459" y="1289090"/>
            <a:ext cx="10289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https://www.government.is/topics/science-research-and-innovation/science-and-innovation-council/</a:t>
            </a:r>
            <a:endParaRPr lang="en-US" dirty="0"/>
          </a:p>
          <a:p>
            <a:r>
              <a:rPr lang="en-US" dirty="0"/>
              <a:t>(or search for Science and Innovation Council)</a:t>
            </a:r>
          </a:p>
        </p:txBody>
      </p:sp>
      <p:pic>
        <p:nvPicPr>
          <p:cNvPr id="11" name="Picture 10" descr="A diagram of a government&#10;&#10;AI-generated content may be incorrect.">
            <a:extLst>
              <a:ext uri="{FF2B5EF4-FFF2-40B4-BE49-F238E27FC236}">
                <a16:creationId xmlns:a16="http://schemas.microsoft.com/office/drawing/2014/main" id="{36E1ACA2-04BD-1982-E2CE-541C1E8A6D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879"/>
          <a:stretch>
            <a:fillRect/>
          </a:stretch>
        </p:blipFill>
        <p:spPr>
          <a:xfrm>
            <a:off x="819469" y="2908453"/>
            <a:ext cx="10439769" cy="362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72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4579" y="5866782"/>
            <a:ext cx="576863" cy="610837"/>
          </a:xfrm>
          <a:custGeom>
            <a:avLst/>
            <a:gdLst/>
            <a:ahLst/>
            <a:cxnLst/>
            <a:rect l="l" t="t" r="r" b="b"/>
            <a:pathLst>
              <a:path w="865294" h="916255">
                <a:moveTo>
                  <a:pt x="0" y="0"/>
                </a:moveTo>
                <a:lnTo>
                  <a:pt x="865294" y="0"/>
                </a:lnTo>
                <a:lnTo>
                  <a:pt x="865294" y="916254"/>
                </a:lnTo>
                <a:lnTo>
                  <a:pt x="0" y="9162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9" name="Picture 18" descr="A close-up of a text&#10;&#10;AI-generated content may be incorrect.">
            <a:extLst>
              <a:ext uri="{FF2B5EF4-FFF2-40B4-BE49-F238E27FC236}">
                <a16:creationId xmlns:a16="http://schemas.microsoft.com/office/drawing/2014/main" id="{FA375549-4BA7-C916-4659-643BF12C1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42" y="2669544"/>
            <a:ext cx="11439458" cy="3808075"/>
          </a:xfrm>
          <a:prstGeom prst="rect">
            <a:avLst/>
          </a:prstGeom>
        </p:spPr>
      </p:pic>
      <p:pic>
        <p:nvPicPr>
          <p:cNvPr id="20" name="Picture 19" descr="A diagram of a government&#10;&#10;AI-generated content may be incorrect.">
            <a:extLst>
              <a:ext uri="{FF2B5EF4-FFF2-40B4-BE49-F238E27FC236}">
                <a16:creationId xmlns:a16="http://schemas.microsoft.com/office/drawing/2014/main" id="{4A2E1C78-6D84-EB4D-6E61-97D9CCEBD8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668" t="38577" r="63154" b="4898"/>
          <a:stretch>
            <a:fillRect/>
          </a:stretch>
        </p:blipFill>
        <p:spPr>
          <a:xfrm>
            <a:off x="742800" y="228601"/>
            <a:ext cx="2394447" cy="23324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5A3F19C-51EA-0E63-8212-A3A4608BFFE7}"/>
              </a:ext>
            </a:extLst>
          </p:cNvPr>
          <p:cNvSpPr txBox="1"/>
          <p:nvPr/>
        </p:nvSpPr>
        <p:spPr>
          <a:xfrm>
            <a:off x="3188046" y="473947"/>
            <a:ext cx="7632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One of five objectives relating to strong human resources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19BC29-0204-64D2-DB26-231059C7E9CD}"/>
              </a:ext>
            </a:extLst>
          </p:cNvPr>
          <p:cNvSpPr txBox="1"/>
          <p:nvPr/>
        </p:nvSpPr>
        <p:spPr>
          <a:xfrm>
            <a:off x="541866" y="440266"/>
            <a:ext cx="10711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/>
              <a:t>Iceland participates in action on implementing policy for making research careers more attractive and sustainable </a:t>
            </a:r>
          </a:p>
          <a:p>
            <a:r>
              <a:rPr lang="is-IS" sz="2400" dirty="0"/>
              <a:t>                            ... Still to be defined what that implies</a:t>
            </a:r>
          </a:p>
          <a:p>
            <a:endParaRPr lang="is-IS" dirty="0"/>
          </a:p>
          <a:p>
            <a:endParaRPr lang="en-US" dirty="0"/>
          </a:p>
        </p:txBody>
      </p:sp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66962588-5CFF-C55D-8F67-9D3642338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90" y="1977661"/>
            <a:ext cx="10711544" cy="459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91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6AE0D9A948AE43ABB23FA960753735" ma:contentTypeVersion="18" ma:contentTypeDescription="Create a new document." ma:contentTypeScope="" ma:versionID="cf6b8748247b0009280a239284ecfcf5">
  <xsd:schema xmlns:xsd="http://www.w3.org/2001/XMLSchema" xmlns:xs="http://www.w3.org/2001/XMLSchema" xmlns:p="http://schemas.microsoft.com/office/2006/metadata/properties" xmlns:ns2="f123c8cb-c4c2-4f4d-bbfa-c8a6b53842bf" xmlns:ns3="http://schemas.microsoft.com/sharepoint/v4" xmlns:ns4="1230c0c0-2262-40ae-b6d9-dec754db45dd" targetNamespace="http://schemas.microsoft.com/office/2006/metadata/properties" ma:root="true" ma:fieldsID="9208a0dc4b922e1f675457938bae6adf" ns2:_="" ns3:_="" ns4:_="">
    <xsd:import namespace="f123c8cb-c4c2-4f4d-bbfa-c8a6b53842bf"/>
    <xsd:import namespace="http://schemas.microsoft.com/sharepoint/v4"/>
    <xsd:import namespace="1230c0c0-2262-40ae-b6d9-dec754db45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IconOverlay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23c8cb-c4c2-4f4d-bbfa-c8a6b5384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1315309-8647-441d-8dd9-c20f10c89d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30c0c0-2262-40ae-b6d9-dec754db45dd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ae69d2bb-9c70-46b9-9901-d8e967f874d0}" ma:internalName="TaxCatchAll" ma:showField="CatchAllData" ma:web="1230c0c0-2262-40ae-b6d9-dec754db45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TaxCatchAll xmlns="1230c0c0-2262-40ae-b6d9-dec754db45dd" xsi:nil="true"/>
    <lcf76f155ced4ddcb4097134ff3c332f xmlns="f123c8cb-c4c2-4f4d-bbfa-c8a6b53842b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6425D3-A98E-4A54-AF6D-4D5FB10708F4}"/>
</file>

<file path=customXml/itemProps2.xml><?xml version="1.0" encoding="utf-8"?>
<ds:datastoreItem xmlns:ds="http://schemas.openxmlformats.org/officeDocument/2006/customXml" ds:itemID="{ABF97AA1-F1F8-4DBD-A0D0-2485E211778F}"/>
</file>

<file path=customXml/itemProps3.xml><?xml version="1.0" encoding="utf-8"?>
<ds:datastoreItem xmlns:ds="http://schemas.openxmlformats.org/officeDocument/2006/customXml" ds:itemID="{FC2ED3D7-A0AB-4CD0-9788-17F45C37608F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266</Words>
  <Application>Microsoft Macintosh PowerPoint</Application>
  <PresentationFormat>Widescreen</PresentationFormat>
  <Paragraphs>23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Neue Haas Grotesk Text Std 1</vt:lpstr>
      <vt:lpstr>Neue Haas Grotesk Text Std 2</vt:lpstr>
      <vt:lpstr>Neue Haas Grotesk Text Std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Freysteinn Sigmundsson - HI</dc:creator>
  <cp:lastModifiedBy>Freysteinn Sigmundsson - HI</cp:lastModifiedBy>
  <cp:revision>4</cp:revision>
  <dcterms:created xsi:type="dcterms:W3CDTF">2025-09-16T09:58:09Z</dcterms:created>
  <dcterms:modified xsi:type="dcterms:W3CDTF">2025-09-16T10:39:33Z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0x010100B36AE0D9A948AE43ABB23FA960753735</vt:lpwstr>
  </property>
</Properties>
</file>