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8" r:id="rId6"/>
    <p:sldId id="288" r:id="rId7"/>
    <p:sldId id="271" r:id="rId8"/>
    <p:sldId id="289" r:id="rId9"/>
    <p:sldId id="290" r:id="rId10"/>
    <p:sldId id="291" r:id="rId11"/>
    <p:sldId id="277" r:id="rId12"/>
    <p:sldId id="292" r:id="rId13"/>
    <p:sldId id="283" r:id="rId14"/>
    <p:sldId id="29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6A4042-E932-42AA-8E7C-7E01BCF35D46}" v="165" dt="2025-08-13T14:00:17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418" autoAdjust="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15463-F4DF-EA78-FEF5-4CA0A7D6B5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DB283C-57A9-5A3B-F119-F48FB2333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CD7EA-C2F0-822E-C050-2A6212DD9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9799A49-46B2-491F-8070-1B4E9B8D3F32}" type="datetimeFigureOut">
              <a:rPr lang="en-GB" smtClean="0"/>
              <a:pPr/>
              <a:t>15/09/2025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2A02E-937E-F579-6D7E-FC5DFC884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1482F-8293-42FC-EA64-EC28312BD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4379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DF6E5-F5D5-1CB3-934A-B0A5DD83C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ED379D-C8EA-3F04-C1BD-1D028D04DE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25C9F-6760-370E-374A-D5A72EC03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FFB25-B390-FA80-2895-0514208A2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9C373-EFAE-DA58-E125-9C439F07A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711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B0C5EA-9C82-9766-6A98-78350CC600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6822FF-CC96-1936-57CF-1578F9EFD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5C4BB-7013-E628-DEA1-85E0BB589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57F01-B2D8-FB20-0865-3A9B64D88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E38E2-61F3-D683-B985-7F5BF47FC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31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BCC49-115F-40B3-C826-82D2F5C3B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DC77B-1662-7180-B3BC-28F5AB96A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BCFC1-9EE3-76A1-3AEC-58159C3E1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442211-46F8-A404-4854-741A4BB0F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3DC5E-7C95-2103-CB77-FCE25F64F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27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4A8A7-FAC9-1302-FC8B-54F898034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C62BC-937A-54FF-6274-EBE9DFAD3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F6F90-9066-4C70-012D-06654C498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DFE4F-8DD8-666E-A790-6DBDA0590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3ADEC4-6F27-0CC1-315E-BCA86F5F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88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97C75-BEA2-A031-8FB0-C663AD319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F2F5A7-1D4E-FB9F-FADD-EE026CAE16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FBBFD4-F6FD-403F-A924-E5597B73B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9D1811-942D-8DCF-F0E4-7EF0F5E73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2528C2-084C-E41D-7A42-EAA908039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40065-E1BE-749A-3FB4-629649AA2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9860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1443D-2C53-64A0-3742-68C80F664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A0E1A-9FD7-DCF7-F251-35B594559C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5BFF46-AB0B-71FF-F9CD-3969B63837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5ABA38-716C-A27C-E2D3-1BD8C2ED90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3CB730-ADB4-32AC-0A2B-409A0D52F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069F5A-4346-F9B0-0D69-082A4544F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90B113-5AD9-F49B-BBE5-4D9F7719C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C9D0E1-BEEA-E9E2-F8E4-53594FE4C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D9CC8-5D21-0186-ACA0-C601D3D4F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E0E727-67CA-8E1C-9FE2-675FA3579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436A9-3A6F-B010-7916-1D4DECCD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B6B678-EFF7-EEA1-3B52-56BEB9149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759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472050-4114-622B-9E8E-FE1511F9F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3C9DB0-6DC5-9A26-8E5A-2166CA0BC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226004-47D0-B328-3702-0B0A62DF7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122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99879-0921-4818-1C53-CC4270855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32347-CC21-9BFD-C2BA-9495F73933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5C2FDF-F390-7D2D-2036-61E0DB8F7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C9B7F-FAF9-982C-8D00-A807152A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8D5B42-AAB0-2B8C-5DC1-5B50ABEDE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E6DED-A281-4D58-ACE3-EC070A012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390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A6179-8FE0-48B1-3A2F-907247FBC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791418-4A28-63B3-C656-DA6D54D89E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2C4E4F-FD8B-2458-50E5-CA80BE8A1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C16005-90C3-3A0B-FBA2-8AEA9D39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209AD-0703-6E59-F9F9-83338B391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F5B70-3387-EAA0-2067-A2A3DF799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455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B23FC-DB0B-9791-2902-E639F92D4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85C54-EFD7-DBC6-5773-E0FE97DA6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99DA75-D8B9-A4B4-F9A1-72A30B04A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799A49-46B2-491F-8070-1B4E9B8D3F32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4B60D-774D-8B5D-B45F-1D09F3344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52073-DF7A-089F-02D6-C3200336B4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AB647F-75E2-4AB2-91CB-940B1C20DE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70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EADCAF8-8823-4E89-8612-21029831A4B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CA07B2-0819-4B62-9425-7A52BBDD707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02BEE4-A5D4-40AF-882D-49D34B086F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6937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F5843EB-154F-4459-8954-BB1DF64BBD1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6937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5905135-55D9-431B-8D5A-4C5C92B1FED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6937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accent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B732812-A0BB-4324-B390-DFEF26C109E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6937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1FEC055-6F76-4E20-BC93-76C2F58EAF3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6937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8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D74CD21D-122E-4F3D-82AF-F4A37C278AF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6937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2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A7FF51F-3820-41BE-8690-7E758ECFA7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6937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gradFill>
              <a:gsLst>
                <a:gs pos="813">
                  <a:schemeClr val="bg1">
                    <a:alpha val="41000"/>
                  </a:schemeClr>
                </a:gs>
                <a:gs pos="20000">
                  <a:schemeClr val="accent5">
                    <a:lumMod val="85000"/>
                    <a:alpha val="56000"/>
                  </a:schemeClr>
                </a:gs>
                <a:gs pos="44000">
                  <a:schemeClr val="accent6">
                    <a:lumMod val="40000"/>
                    <a:lumOff val="60000"/>
                    <a:alpha val="57000"/>
                  </a:schemeClr>
                </a:gs>
                <a:gs pos="100000">
                  <a:schemeClr val="bg1">
                    <a:alpha val="59000"/>
                  </a:schemeClr>
                </a:gs>
                <a:gs pos="74000">
                  <a:schemeClr val="accent1">
                    <a:lumMod val="91000"/>
                    <a:lumOff val="9000"/>
                    <a:alpha val="34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5EAD889-EA4D-485F-BA9C-F6473A4329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6937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29A74F-4E31-328A-C590-08D9A9703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7061" y="401217"/>
            <a:ext cx="7517571" cy="302778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2"/>
                </a:solidFill>
              </a:rPr>
              <a:t>Wellbeing of PhD students and postdocs at the University of Iceland </a:t>
            </a:r>
            <a:r>
              <a:rPr lang="en-US" dirty="0" smtClean="0">
                <a:solidFill>
                  <a:schemeClr val="tx2"/>
                </a:solidFill>
              </a:rPr>
              <a:t>2025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F342E1-F7D9-F099-112B-C5F54F82E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3249" y="3939062"/>
            <a:ext cx="6105194" cy="682079"/>
          </a:xfrm>
        </p:spPr>
        <p:txBody>
          <a:bodyPr>
            <a:noAutofit/>
          </a:bodyPr>
          <a:lstStyle/>
          <a:p>
            <a:r>
              <a:rPr lang="en-GB" sz="1800" b="1" dirty="0" smtClean="0">
                <a:solidFill>
                  <a:schemeClr val="tx2"/>
                </a:solidFill>
              </a:rPr>
              <a:t>Dr Anamarija Veic</a:t>
            </a:r>
            <a:endParaRPr lang="en-GB" sz="1800" b="1" dirty="0">
              <a:solidFill>
                <a:schemeClr val="tx2"/>
              </a:solidFill>
            </a:endParaRPr>
          </a:p>
          <a:p>
            <a:r>
              <a:rPr lang="en-GB" sz="1800" b="1" dirty="0" smtClean="0">
                <a:solidFill>
                  <a:schemeClr val="tx2"/>
                </a:solidFill>
              </a:rPr>
              <a:t>Co-Chair </a:t>
            </a:r>
            <a:r>
              <a:rPr lang="en-GB" sz="1800" b="1" dirty="0">
                <a:solidFill>
                  <a:schemeClr val="tx2"/>
                </a:solidFill>
              </a:rPr>
              <a:t>of FEDON</a:t>
            </a:r>
          </a:p>
          <a:p>
            <a:r>
              <a:rPr lang="en-GB" sz="1800" dirty="0">
                <a:solidFill>
                  <a:schemeClr val="tx2"/>
                </a:solidFill>
              </a:rPr>
              <a:t>Postdoctoral researcher</a:t>
            </a:r>
          </a:p>
          <a:p>
            <a:r>
              <a:rPr lang="en-US" sz="1600" dirty="0">
                <a:solidFill>
                  <a:schemeClr val="tx2"/>
                </a:solidFill>
              </a:rPr>
              <a:t>School of Health </a:t>
            </a:r>
            <a:r>
              <a:rPr lang="en-US" sz="1600" dirty="0" smtClean="0">
                <a:solidFill>
                  <a:schemeClr val="tx2"/>
                </a:solidFill>
              </a:rPr>
              <a:t>Sciences, Speech </a:t>
            </a:r>
            <a:r>
              <a:rPr lang="en-US" sz="1600" dirty="0">
                <a:solidFill>
                  <a:schemeClr val="tx2"/>
                </a:solidFill>
              </a:rPr>
              <a:t>Pathology</a:t>
            </a:r>
            <a:endParaRPr lang="en-GB" sz="1600" dirty="0" smtClean="0">
              <a:solidFill>
                <a:schemeClr val="tx2"/>
              </a:solidFill>
            </a:endParaRPr>
          </a:p>
          <a:p>
            <a:r>
              <a:rPr lang="en-GB" sz="1800" dirty="0" smtClean="0">
                <a:solidFill>
                  <a:schemeClr val="tx2"/>
                </a:solidFill>
              </a:rPr>
              <a:t>17</a:t>
            </a:r>
            <a:r>
              <a:rPr lang="en-GB" sz="1800" baseline="30000" dirty="0" smtClean="0">
                <a:solidFill>
                  <a:schemeClr val="tx2"/>
                </a:solidFill>
              </a:rPr>
              <a:t>th</a:t>
            </a:r>
            <a:r>
              <a:rPr lang="en-GB" sz="1800" dirty="0" smtClean="0">
                <a:solidFill>
                  <a:schemeClr val="tx2"/>
                </a:solidFill>
              </a:rPr>
              <a:t> Sept 2025</a:t>
            </a:r>
            <a:endParaRPr lang="en-GB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69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8A00D4-46DD-0C32-BF5B-22349EABF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1" y="590062"/>
            <a:ext cx="5409655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dirty="0">
                <a:solidFill>
                  <a:srgbClr val="FFFFFF"/>
                </a:solidFill>
              </a:rPr>
              <a:t>Respondents’ suggestions for improvements</a:t>
            </a:r>
            <a:endParaRPr lang="en-US" sz="5600" kern="1200" dirty="0">
              <a:solidFill>
                <a:srgbClr val="FFFFFF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4CDAC4-25B6-E48B-F542-E34D13B86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2044" y="4698614"/>
            <a:ext cx="5088650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0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393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9198"/>
          </a:xfrm>
        </p:spPr>
        <p:txBody>
          <a:bodyPr/>
          <a:lstStyle/>
          <a:p>
            <a:r>
              <a:rPr lang="en-GB" dirty="0" smtClean="0"/>
              <a:t>Open-ended questions (N=48)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64205" y="1517515"/>
            <a:ext cx="11225718" cy="51556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 smtClean="0"/>
              <a:t>Theme 1: Funding </a:t>
            </a:r>
          </a:p>
          <a:p>
            <a:pPr marL="0" indent="0">
              <a:buNone/>
            </a:pPr>
            <a:r>
              <a:rPr lang="en-US" sz="2000" i="1" dirty="0" smtClean="0"/>
              <a:t>“There </a:t>
            </a:r>
            <a:r>
              <a:rPr lang="en-US" sz="2000" i="1" dirty="0"/>
              <a:t>is a desperate need for funding and grants. The emphasis on finishing the PhD studies in good time, while there is a severe lack of available grants, significantly counteracts the quality and success of PhD students</a:t>
            </a:r>
            <a:r>
              <a:rPr lang="en-US" sz="2000" i="1" dirty="0" smtClean="0"/>
              <a:t>.”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b="1" dirty="0" smtClean="0"/>
              <a:t>Theme 2: </a:t>
            </a:r>
            <a:r>
              <a:rPr lang="en-US" sz="2000" b="1" dirty="0"/>
              <a:t>Issues with </a:t>
            </a:r>
            <a:r>
              <a:rPr lang="en-US" sz="2000" b="1" dirty="0" smtClean="0"/>
              <a:t>supervisors </a:t>
            </a:r>
            <a:r>
              <a:rPr lang="en-US" sz="2000" b="1" dirty="0"/>
              <a:t>and </a:t>
            </a:r>
            <a:r>
              <a:rPr lang="en-US" sz="2000" b="1" dirty="0" smtClean="0"/>
              <a:t>program structure</a:t>
            </a:r>
          </a:p>
          <a:p>
            <a:pPr marL="0" indent="0">
              <a:buNone/>
            </a:pPr>
            <a:r>
              <a:rPr lang="en-US" sz="2000" i="1" dirty="0"/>
              <a:t>“(Re)</a:t>
            </a:r>
            <a:r>
              <a:rPr lang="en-US" sz="2000" i="1" dirty="0" err="1"/>
              <a:t>organise</a:t>
            </a:r>
            <a:r>
              <a:rPr lang="en-US" sz="2000" i="1" dirty="0"/>
              <a:t> </a:t>
            </a:r>
            <a:r>
              <a:rPr lang="en-US" sz="2000" i="1" dirty="0" err="1"/>
              <a:t>phd</a:t>
            </a:r>
            <a:r>
              <a:rPr lang="en-US" sz="2000" i="1" dirty="0"/>
              <a:t> </a:t>
            </a:r>
            <a:r>
              <a:rPr lang="en-US" sz="2000" i="1" dirty="0" err="1"/>
              <a:t>programme</a:t>
            </a:r>
            <a:r>
              <a:rPr lang="en-US" sz="2000" i="1" dirty="0"/>
              <a:t>, have supervisors go through training and be held accountable for their part. PhD students are still students and are here to learn. </a:t>
            </a:r>
            <a:r>
              <a:rPr lang="en-US" sz="2000" i="1" dirty="0" smtClean="0"/>
              <a:t>But </a:t>
            </a:r>
            <a:r>
              <a:rPr lang="en-US" sz="2000" i="1" dirty="0"/>
              <a:t>we need to learn from someone</a:t>
            </a:r>
            <a:r>
              <a:rPr lang="en-US" sz="2000" i="1" dirty="0" smtClean="0"/>
              <a:t>.”</a:t>
            </a:r>
          </a:p>
          <a:p>
            <a:pPr marL="0" indent="0">
              <a:buNone/>
            </a:pPr>
            <a:r>
              <a:rPr lang="en-US" sz="2000" b="1" dirty="0" smtClean="0"/>
              <a:t>Theme 3</a:t>
            </a:r>
            <a:r>
              <a:rPr lang="en-US" sz="2000" b="1" dirty="0"/>
              <a:t>: Community and </a:t>
            </a:r>
            <a:r>
              <a:rPr lang="en-US" sz="2000" b="1" dirty="0" smtClean="0"/>
              <a:t>mental health support</a:t>
            </a:r>
          </a:p>
          <a:p>
            <a:pPr marL="0" indent="0" algn="just">
              <a:buNone/>
            </a:pPr>
            <a:r>
              <a:rPr lang="en-US" sz="2000" dirty="0"/>
              <a:t>One comment specifically mentions having </a:t>
            </a:r>
            <a:r>
              <a:rPr lang="en-US" sz="2000" i="1" dirty="0"/>
              <a:t>“next to no working relationship” </a:t>
            </a:r>
            <a:r>
              <a:rPr lang="en-US" sz="2000" dirty="0"/>
              <a:t>with any members of their department after 5 years. The </a:t>
            </a:r>
            <a:r>
              <a:rPr lang="en-US" sz="2000" i="1" dirty="0"/>
              <a:t>“need to create a community, a structure, and a support system for PhD students” </a:t>
            </a:r>
            <a:r>
              <a:rPr lang="en-US" sz="2000" dirty="0"/>
              <a:t>is also </a:t>
            </a:r>
            <a:r>
              <a:rPr lang="en-US" sz="2000" dirty="0" smtClean="0"/>
              <a:t>mentioned.</a:t>
            </a:r>
          </a:p>
          <a:p>
            <a:pPr marL="0" indent="0" algn="just">
              <a:buNone/>
            </a:pPr>
            <a:r>
              <a:rPr lang="en-US" sz="2000" b="1" dirty="0" smtClean="0"/>
              <a:t>Other issues raised</a:t>
            </a:r>
          </a:p>
          <a:p>
            <a:pPr marL="0" indent="0" algn="just">
              <a:buNone/>
            </a:pPr>
            <a:r>
              <a:rPr lang="en-US" sz="2000" i="1" dirty="0" smtClean="0"/>
              <a:t>“</a:t>
            </a:r>
            <a:r>
              <a:rPr lang="en-US" sz="2000" i="1" dirty="0"/>
              <a:t>Establish an office dedicated to disability issues that helps individuals with disabilities navigate the university and supports them throughout their PhD and postdoctoral </a:t>
            </a:r>
            <a:r>
              <a:rPr lang="en-US" sz="2000" i="1" dirty="0" smtClean="0"/>
              <a:t>journeys.”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6937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52B07F-0B8A-C02A-077D-CC60EC47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1" y="590062"/>
            <a:ext cx="5409655" cy="122940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 dirty="0" smtClean="0">
                <a:solidFill>
                  <a:srgbClr val="FFFFFF"/>
                </a:solidFill>
              </a:rPr>
              <a:t>Introduction</a:t>
            </a:r>
            <a:endParaRPr lang="en-US" sz="5600" kern="1200" dirty="0">
              <a:solidFill>
                <a:srgbClr val="FFFFFF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D3891-FF5F-899B-91DC-05F7C17B4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28596" y="3743681"/>
            <a:ext cx="9199984" cy="2883584"/>
          </a:xfrm>
        </p:spPr>
        <p:txBody>
          <a:bodyPr vert="horz" lIns="91440" tIns="45720" rIns="91440" bIns="45720" rtlCol="0">
            <a:normAutofit/>
          </a:bodyPr>
          <a:lstStyle/>
          <a:p>
            <a:pPr algn="just"/>
            <a:r>
              <a:rPr lang="en-US" b="1" dirty="0" err="1">
                <a:solidFill>
                  <a:schemeClr val="bg2"/>
                </a:solidFill>
              </a:rPr>
              <a:t>FEDON</a:t>
            </a:r>
            <a:r>
              <a:rPr lang="en-US" dirty="0">
                <a:solidFill>
                  <a:schemeClr val="bg2"/>
                </a:solidFill>
              </a:rPr>
              <a:t> is the </a:t>
            </a:r>
            <a:r>
              <a:rPr lang="en-US" dirty="0" smtClean="0">
                <a:solidFill>
                  <a:schemeClr val="bg2"/>
                </a:solidFill>
              </a:rPr>
              <a:t>association </a:t>
            </a:r>
            <a:r>
              <a:rPr lang="en-US" dirty="0">
                <a:solidFill>
                  <a:schemeClr val="bg2"/>
                </a:solidFill>
              </a:rPr>
              <a:t>of PhD students and </a:t>
            </a:r>
            <a:r>
              <a:rPr lang="en-US" dirty="0" smtClean="0">
                <a:solidFill>
                  <a:schemeClr val="bg2"/>
                </a:solidFill>
              </a:rPr>
              <a:t>Postdocs </a:t>
            </a:r>
            <a:r>
              <a:rPr lang="en-US" dirty="0">
                <a:solidFill>
                  <a:schemeClr val="bg2"/>
                </a:solidFill>
              </a:rPr>
              <a:t>at the </a:t>
            </a:r>
            <a:r>
              <a:rPr lang="en-US" dirty="0" smtClean="0">
                <a:solidFill>
                  <a:schemeClr val="bg2"/>
                </a:solidFill>
              </a:rPr>
              <a:t>University of Iceland. </a:t>
            </a:r>
          </a:p>
          <a:p>
            <a:pPr algn="just"/>
            <a:r>
              <a:rPr lang="en-US" dirty="0" smtClean="0">
                <a:solidFill>
                  <a:schemeClr val="bg2"/>
                </a:solidFill>
              </a:rPr>
              <a:t>A </a:t>
            </a:r>
            <a:r>
              <a:rPr lang="en-US" dirty="0">
                <a:solidFill>
                  <a:schemeClr val="bg2"/>
                </a:solidFill>
              </a:rPr>
              <a:t>total of </a:t>
            </a:r>
            <a:r>
              <a:rPr lang="en-US" b="1" dirty="0">
                <a:solidFill>
                  <a:schemeClr val="bg2"/>
                </a:solidFill>
              </a:rPr>
              <a:t>183</a:t>
            </a:r>
            <a:r>
              <a:rPr lang="en-US" dirty="0">
                <a:solidFill>
                  <a:schemeClr val="bg2"/>
                </a:solidFill>
              </a:rPr>
              <a:t> early-career researchers participated in </a:t>
            </a:r>
            <a:r>
              <a:rPr lang="en-US" dirty="0" smtClean="0">
                <a:solidFill>
                  <a:schemeClr val="bg2"/>
                </a:solidFill>
              </a:rPr>
              <a:t>our </a:t>
            </a:r>
            <a:r>
              <a:rPr lang="en-US" dirty="0">
                <a:solidFill>
                  <a:schemeClr val="bg2"/>
                </a:solidFill>
              </a:rPr>
              <a:t>2025 well-being survey, including 153 PhD students and 30 postdoctoral researchers. Among the respondents, </a:t>
            </a:r>
            <a:r>
              <a:rPr lang="en-US" b="1" dirty="0">
                <a:solidFill>
                  <a:schemeClr val="bg2"/>
                </a:solidFill>
              </a:rPr>
              <a:t>65% identified as women</a:t>
            </a:r>
            <a:r>
              <a:rPr lang="en-US" dirty="0">
                <a:solidFill>
                  <a:schemeClr val="bg2"/>
                </a:solidFill>
              </a:rPr>
              <a:t>, 31% as men, and 5% as either non-binary </a:t>
            </a:r>
            <a:r>
              <a:rPr lang="en-US" dirty="0" smtClean="0">
                <a:solidFill>
                  <a:schemeClr val="bg2"/>
                </a:solidFill>
              </a:rPr>
              <a:t>or </a:t>
            </a:r>
            <a:r>
              <a:rPr lang="en-US" dirty="0">
                <a:solidFill>
                  <a:schemeClr val="bg2"/>
                </a:solidFill>
              </a:rPr>
              <a:t>preferred not to disclose their gender. In terms of nationality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b="1" dirty="0" smtClean="0">
                <a:solidFill>
                  <a:schemeClr val="bg2"/>
                </a:solidFill>
              </a:rPr>
              <a:t>55% were Icelandic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>
                <a:solidFill>
                  <a:schemeClr val="bg2"/>
                </a:solidFill>
              </a:rPr>
              <a:t>23% came from countries outside the EEA, and 22% were from other EEA countries.</a:t>
            </a:r>
            <a:endParaRPr lang="en-GB" dirty="0">
              <a:solidFill>
                <a:schemeClr val="bg2"/>
              </a:solidFill>
            </a:endParaRPr>
          </a:p>
          <a:p>
            <a:endParaRPr lang="en-US" sz="2000" kern="1200" dirty="0">
              <a:solidFill>
                <a:schemeClr val="bg2"/>
              </a:solidFill>
              <a:latin typeface="+mn-lt"/>
              <a:cs typeface="+mn-cs"/>
            </a:endParaRPr>
          </a:p>
        </p:txBody>
      </p:sp>
      <p:sp>
        <p:nvSpPr>
          <p:cNvPr id="15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877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52B07F-0B8A-C02A-077D-CC60EC471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1" y="590062"/>
            <a:ext cx="5409655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 dirty="0">
                <a:solidFill>
                  <a:srgbClr val="FFFFFF"/>
                </a:solidFill>
              </a:rPr>
              <a:t>Wellbeing and </a:t>
            </a:r>
            <a:r>
              <a:rPr lang="en-US" sz="5600" kern="1200" dirty="0" smtClean="0">
                <a:solidFill>
                  <a:srgbClr val="FFFFFF"/>
                </a:solidFill>
              </a:rPr>
              <a:t>mental health</a:t>
            </a:r>
            <a:endParaRPr lang="en-US" sz="5600" kern="1200" dirty="0">
              <a:solidFill>
                <a:srgbClr val="FFFFFF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0D3891-FF5F-899B-91DC-05F7C17B45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2044" y="4698614"/>
            <a:ext cx="5088650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0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11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FE7EBC8-362F-F411-F5A9-A6EE30D9A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25136"/>
          </a:xfrm>
        </p:spPr>
        <p:txBody>
          <a:bodyPr>
            <a:normAutofit/>
          </a:bodyPr>
          <a:lstStyle/>
          <a:p>
            <a:pPr algn="just"/>
            <a:r>
              <a:rPr lang="en-US" sz="2000" dirty="0" smtClean="0"/>
              <a:t>An overview </a:t>
            </a:r>
            <a:r>
              <a:rPr lang="en-US" sz="2000" dirty="0"/>
              <a:t>of average </a:t>
            </a:r>
            <a:r>
              <a:rPr lang="en-US" sz="2000" b="1" dirty="0"/>
              <a:t>wellbeing</a:t>
            </a:r>
            <a:r>
              <a:rPr lang="en-US" sz="2000" dirty="0"/>
              <a:t> (On a scale from 1 (very poor) to 10 (excellent), how would you rate your overall well-being over the past few months?) and the influence of PhD/postdoctoral work on wellbeing split by </a:t>
            </a:r>
            <a:r>
              <a:rPr lang="en-US" sz="2000" dirty="0" smtClean="0"/>
              <a:t>affiliation </a:t>
            </a:r>
            <a:r>
              <a:rPr lang="en-US" sz="2000" dirty="0"/>
              <a:t>and citizenship. </a:t>
            </a:r>
            <a:endParaRPr lang="en-GB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1073293"/>
              </p:ext>
            </p:extLst>
          </p:nvPr>
        </p:nvGraphicFramePr>
        <p:xfrm>
          <a:off x="588458" y="1322096"/>
          <a:ext cx="11015085" cy="5525403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3540442">
                  <a:extLst>
                    <a:ext uri="{9D8B030D-6E8A-4147-A177-3AD203B41FA5}">
                      <a16:colId xmlns:a16="http://schemas.microsoft.com/office/drawing/2014/main" val="2718685601"/>
                    </a:ext>
                  </a:extLst>
                </a:gridCol>
                <a:gridCol w="1363978">
                  <a:extLst>
                    <a:ext uri="{9D8B030D-6E8A-4147-A177-3AD203B41FA5}">
                      <a16:colId xmlns:a16="http://schemas.microsoft.com/office/drawing/2014/main" val="3630735600"/>
                    </a:ext>
                  </a:extLst>
                </a:gridCol>
                <a:gridCol w="2638309">
                  <a:extLst>
                    <a:ext uri="{9D8B030D-6E8A-4147-A177-3AD203B41FA5}">
                      <a16:colId xmlns:a16="http://schemas.microsoft.com/office/drawing/2014/main" val="773649781"/>
                    </a:ext>
                  </a:extLst>
                </a:gridCol>
                <a:gridCol w="2314905">
                  <a:extLst>
                    <a:ext uri="{9D8B030D-6E8A-4147-A177-3AD203B41FA5}">
                      <a16:colId xmlns:a16="http://schemas.microsoft.com/office/drawing/2014/main" val="1164364661"/>
                    </a:ext>
                  </a:extLst>
                </a:gridCol>
                <a:gridCol w="1157451">
                  <a:extLst>
                    <a:ext uri="{9D8B030D-6E8A-4147-A177-3AD203B41FA5}">
                      <a16:colId xmlns:a16="http://schemas.microsoft.com/office/drawing/2014/main" val="1484856300"/>
                    </a:ext>
                  </a:extLst>
                </a:gridCol>
              </a:tblGrid>
              <a:tr h="9113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Wellbeing in the past few months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what extent do you feel your PhD/postdoc work negatively affects your well-being?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044634"/>
                  </a:ext>
                </a:extLst>
              </a:tr>
              <a:tr h="436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Affiliation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Extremely/significantly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Moderately/slightly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Not at all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72278517"/>
                  </a:ext>
                </a:extLst>
              </a:tr>
              <a:tr h="436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Interdisciplinary program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6.75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7706316"/>
                  </a:ext>
                </a:extLst>
              </a:tr>
              <a:tr h="436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School of Social Sciences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6.59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13.6%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72.7%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13.6%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23552812"/>
                  </a:ext>
                </a:extLst>
              </a:tr>
              <a:tr h="309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5.98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30.4%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56.5%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98879430"/>
                  </a:ext>
                </a:extLst>
              </a:tr>
              <a:tr h="309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School of Education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24322056"/>
                  </a:ext>
                </a:extLst>
              </a:tr>
              <a:tr h="436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School of Health Sciences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5.90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27.6%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55.2%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17.2%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104149131"/>
                  </a:ext>
                </a:extLst>
              </a:tr>
              <a:tr h="309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School of Humanities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4.94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34.3%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62.5%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628003974"/>
                  </a:ext>
                </a:extLst>
              </a:tr>
              <a:tr h="309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Postdocs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5.83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36.7%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53.3%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57803467"/>
                  </a:ext>
                </a:extLst>
              </a:tr>
              <a:tr h="436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Citizenship (all respondents)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09388018"/>
                  </a:ext>
                </a:extLst>
              </a:tr>
              <a:tr h="309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Country outside EEA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26.1%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66.6%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63853399"/>
                  </a:ext>
                </a:extLst>
              </a:tr>
              <a:tr h="3098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Iceland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32.6%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59.6%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7.7%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68110794"/>
                  </a:ext>
                </a:extLst>
              </a:tr>
              <a:tr h="4365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country within EU/EEA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5.55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29.5%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20.5%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783627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1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3" name="drawi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47" y="136187"/>
            <a:ext cx="11731557" cy="654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15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/>
              <a:t>An overview of the </a:t>
            </a:r>
            <a:r>
              <a:rPr lang="en-US" sz="2000" b="1" dirty="0"/>
              <a:t>primary reasons</a:t>
            </a:r>
            <a:r>
              <a:rPr lang="en-US" sz="2000" dirty="0"/>
              <a:t> background factors </a:t>
            </a:r>
            <a:r>
              <a:rPr lang="en-US" sz="2000" i="1" dirty="0"/>
              <a:t>negatively impact the wellbeing </a:t>
            </a:r>
            <a:r>
              <a:rPr lang="en-US" sz="2000" dirty="0"/>
              <a:t>of PhD students and postdoctoral researchers. Respondents could select all that </a:t>
            </a:r>
            <a:r>
              <a:rPr lang="en-US" sz="2000" dirty="0" smtClean="0"/>
              <a:t>applied. </a:t>
            </a:r>
            <a:endParaRPr lang="en-GB" sz="2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3350220"/>
              </p:ext>
            </p:extLst>
          </p:nvPr>
        </p:nvGraphicFramePr>
        <p:xfrm>
          <a:off x="838200" y="2003900"/>
          <a:ext cx="10515599" cy="4416359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3658564">
                  <a:extLst>
                    <a:ext uri="{9D8B030D-6E8A-4147-A177-3AD203B41FA5}">
                      <a16:colId xmlns:a16="http://schemas.microsoft.com/office/drawing/2014/main" val="4116997911"/>
                    </a:ext>
                  </a:extLst>
                </a:gridCol>
                <a:gridCol w="3442375">
                  <a:extLst>
                    <a:ext uri="{9D8B030D-6E8A-4147-A177-3AD203B41FA5}">
                      <a16:colId xmlns:a16="http://schemas.microsoft.com/office/drawing/2014/main" val="3899872869"/>
                    </a:ext>
                  </a:extLst>
                </a:gridCol>
                <a:gridCol w="3414660">
                  <a:extLst>
                    <a:ext uri="{9D8B030D-6E8A-4147-A177-3AD203B41FA5}">
                      <a16:colId xmlns:a16="http://schemas.microsoft.com/office/drawing/2014/main" val="1661869355"/>
                    </a:ext>
                  </a:extLst>
                </a:gridCol>
              </a:tblGrid>
              <a:tr h="340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Pre-defined factor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respondents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of respondents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75649181"/>
                  </a:ext>
                </a:extLst>
              </a:tr>
              <a:tr h="340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Workload/study pressure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56.3%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58109499"/>
                  </a:ext>
                </a:extLst>
              </a:tr>
              <a:tr h="340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Mental health challenges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48.1%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52998517"/>
                  </a:ext>
                </a:extLst>
              </a:tr>
              <a:tr h="340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Financial difficulties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46.5%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365991838"/>
                  </a:ext>
                </a:extLst>
              </a:tr>
              <a:tr h="340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 isolation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22.4%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10875578"/>
                  </a:ext>
                </a:extLst>
              </a:tr>
              <a:tr h="67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Short-term physical health issues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22.4%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97784275"/>
                  </a:ext>
                </a:extLst>
              </a:tr>
              <a:tr h="67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Poor supervision or academic support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70994892"/>
                  </a:ext>
                </a:extLst>
              </a:tr>
              <a:tr h="676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Long-term physical health conditions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26859065"/>
                  </a:ext>
                </a:extLst>
              </a:tr>
              <a:tr h="340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None of the above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8.7% 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9435410"/>
                  </a:ext>
                </a:extLst>
              </a:tr>
              <a:tr h="340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GB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12.6%</a:t>
                      </a:r>
                      <a:endParaRPr lang="en-GB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42620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42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drawi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96" y="1"/>
            <a:ext cx="1164400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72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4A47C63-999B-E979-5B3C-1B23CDFBD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261" y="590062"/>
            <a:ext cx="5409655" cy="283893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kern="1200" dirty="0" smtClean="0">
                <a:solidFill>
                  <a:srgbClr val="FFFFFF"/>
                </a:solidFill>
              </a:rPr>
              <a:t>Supervision</a:t>
            </a:r>
            <a:endParaRPr lang="en-US" sz="5600" kern="1200" dirty="0">
              <a:solidFill>
                <a:srgbClr val="FFFFFF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6CFF24-4AAD-FA22-1514-4149042A7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2044" y="4698614"/>
            <a:ext cx="5088650" cy="1198120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0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06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drawi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264" y="554477"/>
            <a:ext cx="9591472" cy="5710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22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2c46844-b90c-4f74-a99c-159e2b91aba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DA54517E59A246BB9C5499781CC5A3" ma:contentTypeVersion="10" ma:contentTypeDescription="Create a new document." ma:contentTypeScope="" ma:versionID="1bfa331110f724037f3ed5a3846184f0">
  <xsd:schema xmlns:xsd="http://www.w3.org/2001/XMLSchema" xmlns:xs="http://www.w3.org/2001/XMLSchema" xmlns:p="http://schemas.microsoft.com/office/2006/metadata/properties" xmlns:ns3="02c46844-b90c-4f74-a99c-159e2b91aba1" targetNamespace="http://schemas.microsoft.com/office/2006/metadata/properties" ma:root="true" ma:fieldsID="246ce05e4c79c221e194b37ac2bbd114" ns3:_="">
    <xsd:import namespace="02c46844-b90c-4f74-a99c-159e2b91aba1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c46844-b90c-4f74-a99c-159e2b91aba1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6F6B03-249D-4E89-95AB-5D5D9219A0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E82B2C-47C6-42AB-B79A-2006E4ACC8CC}">
  <ds:schemaRefs>
    <ds:schemaRef ds:uri="http://schemas.microsoft.com/office/infopath/2007/PartnerControls"/>
    <ds:schemaRef ds:uri="http://purl.org/dc/terms/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02c46844-b90c-4f74-a99c-159e2b91aba1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7531225-A427-44C3-AD38-438939208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c46844-b90c-4f74-a99c-159e2b91ab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582</Words>
  <Application>Microsoft Office PowerPoint</Application>
  <PresentationFormat>Widescreen</PresentationFormat>
  <Paragraphs>116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Times New Roman</vt:lpstr>
      <vt:lpstr>Office Theme</vt:lpstr>
      <vt:lpstr>Wellbeing of PhD students and postdocs at the University of Iceland 2025</vt:lpstr>
      <vt:lpstr>Introduction</vt:lpstr>
      <vt:lpstr>Wellbeing and mental health</vt:lpstr>
      <vt:lpstr>An overview of average wellbeing (On a scale from 1 (very poor) to 10 (excellent), how would you rate your overall well-being over the past few months?) and the influence of PhD/postdoctoral work on wellbeing split by affiliation and citizenship. </vt:lpstr>
      <vt:lpstr>PowerPoint Presentation</vt:lpstr>
      <vt:lpstr>An overview of the primary reasons background factors negatively impact the wellbeing of PhD students and postdoctoral researchers. Respondents could select all that applied. </vt:lpstr>
      <vt:lpstr>PowerPoint Presentation</vt:lpstr>
      <vt:lpstr>Supervision</vt:lpstr>
      <vt:lpstr>PowerPoint Presentation</vt:lpstr>
      <vt:lpstr>Respondents’ suggestions for improvements</vt:lpstr>
      <vt:lpstr>Open-ended questions (N=48)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Wellbeing of Engineering PhD students</dc:title>
  <dc:creator>Johanna Raudsepp - HI</dc:creator>
  <cp:lastModifiedBy>Anamarija</cp:lastModifiedBy>
  <cp:revision>24</cp:revision>
  <dcterms:created xsi:type="dcterms:W3CDTF">2025-06-06T15:54:37Z</dcterms:created>
  <dcterms:modified xsi:type="dcterms:W3CDTF">2025-09-15T14:42:06Z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0x01010095DA54517E59A246BB9C5499781CC5A3</vt:lpwstr>
  </property>
</Properties>
</file>