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09" r:id="rId4"/>
    <p:sldMasterId id="2147484080" r:id="rId5"/>
  </p:sldMasterIdLst>
  <p:notesMasterIdLst>
    <p:notesMasterId r:id="rId38"/>
  </p:notesMasterIdLst>
  <p:handoutMasterIdLst>
    <p:handoutMasterId r:id="rId39"/>
  </p:handoutMasterIdLst>
  <p:sldIdLst>
    <p:sldId id="282" r:id="rId6"/>
    <p:sldId id="289" r:id="rId7"/>
    <p:sldId id="298" r:id="rId8"/>
    <p:sldId id="295" r:id="rId9"/>
    <p:sldId id="324" r:id="rId10"/>
    <p:sldId id="326" r:id="rId11"/>
    <p:sldId id="321" r:id="rId12"/>
    <p:sldId id="330" r:id="rId13"/>
    <p:sldId id="331" r:id="rId14"/>
    <p:sldId id="328" r:id="rId15"/>
    <p:sldId id="332" r:id="rId16"/>
    <p:sldId id="297" r:id="rId17"/>
    <p:sldId id="333" r:id="rId18"/>
    <p:sldId id="334" r:id="rId19"/>
    <p:sldId id="329" r:id="rId20"/>
    <p:sldId id="338" r:id="rId21"/>
    <p:sldId id="339" r:id="rId22"/>
    <p:sldId id="290" r:id="rId23"/>
    <p:sldId id="292" r:id="rId24"/>
    <p:sldId id="336" r:id="rId25"/>
    <p:sldId id="291" r:id="rId26"/>
    <p:sldId id="293" r:id="rId27"/>
    <p:sldId id="337" r:id="rId28"/>
    <p:sldId id="257" r:id="rId29"/>
    <p:sldId id="303" r:id="rId30"/>
    <p:sldId id="294" r:id="rId31"/>
    <p:sldId id="320" r:id="rId32"/>
    <p:sldId id="304" r:id="rId33"/>
    <p:sldId id="335" r:id="rId34"/>
    <p:sldId id="268" r:id="rId35"/>
    <p:sldId id="274" r:id="rId36"/>
    <p:sldId id="3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53"/>
    <a:srgbClr val="F9C523"/>
    <a:srgbClr val="F2C570"/>
    <a:srgbClr val="00B8E1"/>
    <a:srgbClr val="9D739E"/>
    <a:srgbClr val="F0E9EE"/>
    <a:srgbClr val="DEE2EA"/>
    <a:srgbClr val="E8DEE6"/>
    <a:srgbClr val="CAC2C8"/>
    <a:srgbClr val="00A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BDC6D-BFE3-4408-A846-5929E7628081}" v="295" dt="2025-09-25T11:32:12.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37" autoAdjust="0"/>
  </p:normalViewPr>
  <p:slideViewPr>
    <p:cSldViewPr snapToGrid="0">
      <p:cViewPr varScale="1">
        <p:scale>
          <a:sx n="42" d="100"/>
          <a:sy n="42" d="100"/>
        </p:scale>
        <p:origin x="1508" y="4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 Stevenson (sl)" userId="2fd00367-efed-4f2a-a1d1-4287d95791a5" providerId="ADAL" clId="{0478EFDC-242E-4699-A32C-150822D2FA4F}"/>
    <pc:docChg chg="modSld">
      <pc:chgData name="Jill Stevenson (sl)" userId="2fd00367-efed-4f2a-a1d1-4287d95791a5" providerId="ADAL" clId="{0478EFDC-242E-4699-A32C-150822D2FA4F}" dt="2025-09-15T17:08:43.918" v="166" actId="20577"/>
      <pc:docMkLst>
        <pc:docMk/>
      </pc:docMkLst>
      <pc:sldChg chg="modSp">
        <pc:chgData name="Jill Stevenson (sl)" userId="2fd00367-efed-4f2a-a1d1-4287d95791a5" providerId="ADAL" clId="{0478EFDC-242E-4699-A32C-150822D2FA4F}" dt="2025-09-15T17:08:43.918" v="166" actId="20577"/>
        <pc:sldMkLst>
          <pc:docMk/>
          <pc:sldMk cId="68223651" sldId="295"/>
        </pc:sldMkLst>
        <pc:spChg chg="mod">
          <ac:chgData name="Jill Stevenson (sl)" userId="2fd00367-efed-4f2a-a1d1-4287d95791a5" providerId="ADAL" clId="{0478EFDC-242E-4699-A32C-150822D2FA4F}" dt="2025-09-15T17:08:43.918" v="166" actId="20577"/>
          <ac:spMkLst>
            <pc:docMk/>
            <pc:sldMk cId="68223651" sldId="295"/>
            <ac:spMk id="7" creationId="{5A76E210-D3F4-A69D-12B6-6AB3449BA4DC}"/>
          </ac:spMkLst>
        </pc:spChg>
      </pc:sldChg>
    </pc:docChg>
  </pc:docChgLst>
  <pc:docChgLst>
    <pc:chgData name="Jill Stevenson (sl)" userId="2fd00367-efed-4f2a-a1d1-4287d95791a5" providerId="ADAL" clId="{ADABDC6D-BFE3-4408-A846-5929E7628081}"/>
    <pc:docChg chg="undo custSel addSld delSld modSld sldOrd">
      <pc:chgData name="Jill Stevenson (sl)" userId="2fd00367-efed-4f2a-a1d1-4287d95791a5" providerId="ADAL" clId="{ADABDC6D-BFE3-4408-A846-5929E7628081}" dt="2025-09-25T11:32:39.251" v="18697" actId="255"/>
      <pc:docMkLst>
        <pc:docMk/>
      </pc:docMkLst>
      <pc:sldChg chg="addSp delSp modSp add mod setBg delDesignElem">
        <pc:chgData name="Jill Stevenson (sl)" userId="2fd00367-efed-4f2a-a1d1-4287d95791a5" providerId="ADAL" clId="{ADABDC6D-BFE3-4408-A846-5929E7628081}" dt="2025-09-15T16:46:58.068" v="17407" actId="21"/>
        <pc:sldMkLst>
          <pc:docMk/>
          <pc:sldMk cId="2276728714" sldId="257"/>
        </pc:sldMkLst>
        <pc:spChg chg="mod">
          <ac:chgData name="Jill Stevenson (sl)" userId="2fd00367-efed-4f2a-a1d1-4287d95791a5" providerId="ADAL" clId="{ADABDC6D-BFE3-4408-A846-5929E7628081}" dt="2025-09-15T11:39:46.599" v="7209" actId="113"/>
          <ac:spMkLst>
            <pc:docMk/>
            <pc:sldMk cId="2276728714" sldId="257"/>
            <ac:spMk id="2" creationId="{C7CA2FF4-C800-9B23-3BC2-C048F0FD5CB9}"/>
          </ac:spMkLst>
        </pc:spChg>
        <pc:picChg chg="mod">
          <ac:chgData name="Jill Stevenson (sl)" userId="2fd00367-efed-4f2a-a1d1-4287d95791a5" providerId="ADAL" clId="{ADABDC6D-BFE3-4408-A846-5929E7628081}" dt="2025-09-15T11:39:21.675" v="7149" actId="1076"/>
          <ac:picMkLst>
            <pc:docMk/>
            <pc:sldMk cId="2276728714" sldId="257"/>
            <ac:picMk id="58" creationId="{BA3755D2-732C-082F-AE50-97F1178B8CD3}"/>
          </ac:picMkLst>
        </pc:picChg>
        <pc:picChg chg="mod">
          <ac:chgData name="Jill Stevenson (sl)" userId="2fd00367-efed-4f2a-a1d1-4287d95791a5" providerId="ADAL" clId="{ADABDC6D-BFE3-4408-A846-5929E7628081}" dt="2025-09-15T11:39:20.056" v="7148" actId="1076"/>
          <ac:picMkLst>
            <pc:docMk/>
            <pc:sldMk cId="2276728714" sldId="257"/>
            <ac:picMk id="83" creationId="{87D97ECC-3FA8-B352-60BF-F93280148F2B}"/>
          </ac:picMkLst>
        </pc:picChg>
        <pc:picChg chg="mod">
          <ac:chgData name="Jill Stevenson (sl)" userId="2fd00367-efed-4f2a-a1d1-4287d95791a5" providerId="ADAL" clId="{ADABDC6D-BFE3-4408-A846-5929E7628081}" dt="2025-09-15T11:39:15.466" v="7146" actId="1076"/>
          <ac:picMkLst>
            <pc:docMk/>
            <pc:sldMk cId="2276728714" sldId="257"/>
            <ac:picMk id="86" creationId="{3BEFA326-F7DA-7543-F361-826D69E01786}"/>
          </ac:picMkLst>
        </pc:picChg>
      </pc:sldChg>
      <pc:sldChg chg="addSp delSp modSp add mod">
        <pc:chgData name="Jill Stevenson (sl)" userId="2fd00367-efed-4f2a-a1d1-4287d95791a5" providerId="ADAL" clId="{ADABDC6D-BFE3-4408-A846-5929E7628081}" dt="2025-09-15T16:45:10.871" v="17370" actId="20577"/>
        <pc:sldMkLst>
          <pc:docMk/>
          <pc:sldMk cId="1129341102" sldId="268"/>
        </pc:sldMkLst>
        <pc:spChg chg="add del mod">
          <ac:chgData name="Jill Stevenson (sl)" userId="2fd00367-efed-4f2a-a1d1-4287d95791a5" providerId="ADAL" clId="{ADABDC6D-BFE3-4408-A846-5929E7628081}" dt="2025-09-15T16:45:10.871" v="17370" actId="20577"/>
          <ac:spMkLst>
            <pc:docMk/>
            <pc:sldMk cId="1129341102" sldId="268"/>
            <ac:spMk id="2" creationId="{C7CA2FF4-C800-9B23-3BC2-C048F0FD5CB9}"/>
          </ac:spMkLst>
        </pc:spChg>
        <pc:spChg chg="mod">
          <ac:chgData name="Jill Stevenson (sl)" userId="2fd00367-efed-4f2a-a1d1-4287d95791a5" providerId="ADAL" clId="{ADABDC6D-BFE3-4408-A846-5929E7628081}" dt="2025-09-15T16:44:30.441" v="17343" actId="14100"/>
          <ac:spMkLst>
            <pc:docMk/>
            <pc:sldMk cId="1129341102" sldId="268"/>
            <ac:spMk id="6" creationId="{897476EA-E2AE-92B1-FD06-0ECFF4A116E0}"/>
          </ac:spMkLst>
        </pc:spChg>
      </pc:sldChg>
      <pc:sldChg chg="addSp delSp modSp add del mod modNotesTx">
        <pc:chgData name="Jill Stevenson (sl)" userId="2fd00367-efed-4f2a-a1d1-4287d95791a5" providerId="ADAL" clId="{ADABDC6D-BFE3-4408-A846-5929E7628081}" dt="2025-09-15T15:05:46.674" v="14118" actId="2696"/>
        <pc:sldMkLst>
          <pc:docMk/>
          <pc:sldMk cId="3080304240" sldId="271"/>
        </pc:sldMkLst>
      </pc:sldChg>
      <pc:sldChg chg="addSp delSp modSp add mod addAnim delAnim">
        <pc:chgData name="Jill Stevenson (sl)" userId="2fd00367-efed-4f2a-a1d1-4287d95791a5" providerId="ADAL" clId="{ADABDC6D-BFE3-4408-A846-5929E7628081}" dt="2025-09-16T22:47:58.222" v="17858" actId="21"/>
        <pc:sldMkLst>
          <pc:docMk/>
          <pc:sldMk cId="434638827" sldId="274"/>
        </pc:sldMkLst>
        <pc:spChg chg="mod">
          <ac:chgData name="Jill Stevenson (sl)" userId="2fd00367-efed-4f2a-a1d1-4287d95791a5" providerId="ADAL" clId="{ADABDC6D-BFE3-4408-A846-5929E7628081}" dt="2025-09-15T16:45:38.043" v="17406" actId="20577"/>
          <ac:spMkLst>
            <pc:docMk/>
            <pc:sldMk cId="434638827" sldId="274"/>
            <ac:spMk id="7" creationId="{55AFE76C-A761-CEA2-930B-63CE11143FD9}"/>
          </ac:spMkLst>
        </pc:spChg>
        <pc:spChg chg="add del mod">
          <ac:chgData name="Jill Stevenson (sl)" userId="2fd00367-efed-4f2a-a1d1-4287d95791a5" providerId="ADAL" clId="{ADABDC6D-BFE3-4408-A846-5929E7628081}" dt="2025-09-15T16:35:46.593" v="16999" actId="21"/>
          <ac:spMkLst>
            <pc:docMk/>
            <pc:sldMk cId="434638827" sldId="274"/>
            <ac:spMk id="9" creationId="{469B3B71-9477-54E3-61DC-797138DDF02F}"/>
          </ac:spMkLst>
        </pc:spChg>
      </pc:sldChg>
      <pc:sldChg chg="modSp mod">
        <pc:chgData name="Jill Stevenson (sl)" userId="2fd00367-efed-4f2a-a1d1-4287d95791a5" providerId="ADAL" clId="{ADABDC6D-BFE3-4408-A846-5929E7628081}" dt="2025-09-15T13:57:56.441" v="9951" actId="20577"/>
        <pc:sldMkLst>
          <pc:docMk/>
          <pc:sldMk cId="957531561" sldId="282"/>
        </pc:sldMkLst>
        <pc:spChg chg="mod">
          <ac:chgData name="Jill Stevenson (sl)" userId="2fd00367-efed-4f2a-a1d1-4287d95791a5" providerId="ADAL" clId="{ADABDC6D-BFE3-4408-A846-5929E7628081}" dt="2025-09-15T13:57:56.441" v="9951" actId="20577"/>
          <ac:spMkLst>
            <pc:docMk/>
            <pc:sldMk cId="957531561" sldId="282"/>
            <ac:spMk id="2" creationId="{EF4CA3F6-06E4-8444-41CE-48CFC850B77B}"/>
          </ac:spMkLst>
        </pc:spChg>
      </pc:sldChg>
      <pc:sldChg chg="addSp delSp modSp mod setBg modClrScheme chgLayout modNotesTx">
        <pc:chgData name="Jill Stevenson (sl)" userId="2fd00367-efed-4f2a-a1d1-4287d95791a5" providerId="ADAL" clId="{ADABDC6D-BFE3-4408-A846-5929E7628081}" dt="2025-09-16T22:15:05.793" v="17517" actId="1076"/>
        <pc:sldMkLst>
          <pc:docMk/>
          <pc:sldMk cId="623055206" sldId="289"/>
        </pc:sldMkLst>
        <pc:spChg chg="mod">
          <ac:chgData name="Jill Stevenson (sl)" userId="2fd00367-efed-4f2a-a1d1-4287d95791a5" providerId="ADAL" clId="{ADABDC6D-BFE3-4408-A846-5929E7628081}" dt="2025-09-16T22:15:01.843" v="17516" actId="26606"/>
          <ac:spMkLst>
            <pc:docMk/>
            <pc:sldMk cId="623055206" sldId="289"/>
            <ac:spMk id="2" creationId="{549FA0D0-2AA4-1CAF-10F4-472838D2AB2A}"/>
          </ac:spMkLst>
        </pc:spChg>
        <pc:spChg chg="mod">
          <ac:chgData name="Jill Stevenson (sl)" userId="2fd00367-efed-4f2a-a1d1-4287d95791a5" providerId="ADAL" clId="{ADABDC6D-BFE3-4408-A846-5929E7628081}" dt="2025-09-16T22:15:01.843" v="17516" actId="26606"/>
          <ac:spMkLst>
            <pc:docMk/>
            <pc:sldMk cId="623055206" sldId="289"/>
            <ac:spMk id="3" creationId="{9C7DF9E5-6D01-F176-7D9C-998A66AF366C}"/>
          </ac:spMkLst>
        </pc:spChg>
        <pc:spChg chg="mod">
          <ac:chgData name="Jill Stevenson (sl)" userId="2fd00367-efed-4f2a-a1d1-4287d95791a5" providerId="ADAL" clId="{ADABDC6D-BFE3-4408-A846-5929E7628081}" dt="2025-09-16T22:15:01.843" v="17516" actId="26606"/>
          <ac:spMkLst>
            <pc:docMk/>
            <pc:sldMk cId="623055206" sldId="289"/>
            <ac:spMk id="4" creationId="{79E0A796-4705-BF1A-85A0-FEC4EE0B91B5}"/>
          </ac:spMkLst>
        </pc:spChg>
        <pc:spChg chg="mod">
          <ac:chgData name="Jill Stevenson (sl)" userId="2fd00367-efed-4f2a-a1d1-4287d95791a5" providerId="ADAL" clId="{ADABDC6D-BFE3-4408-A846-5929E7628081}" dt="2025-09-16T22:15:01.843" v="17516" actId="26606"/>
          <ac:spMkLst>
            <pc:docMk/>
            <pc:sldMk cId="623055206" sldId="289"/>
            <ac:spMk id="6" creationId="{B59ED5E9-BB1D-1F02-2D9B-64C23B47DC41}"/>
          </ac:spMkLst>
        </pc:spChg>
        <pc:spChg chg="add mod">
          <ac:chgData name="Jill Stevenson (sl)" userId="2fd00367-efed-4f2a-a1d1-4287d95791a5" providerId="ADAL" clId="{ADABDC6D-BFE3-4408-A846-5929E7628081}" dt="2025-09-16T22:15:01.843" v="17516" actId="26606"/>
          <ac:spMkLst>
            <pc:docMk/>
            <pc:sldMk cId="623055206" sldId="289"/>
            <ac:spMk id="32" creationId="{D0B2BFB3-E94A-DAB3-1E80-47F144C772FE}"/>
          </ac:spMkLst>
        </pc:spChg>
        <pc:picChg chg="add mod ord">
          <ac:chgData name="Jill Stevenson (sl)" userId="2fd00367-efed-4f2a-a1d1-4287d95791a5" providerId="ADAL" clId="{ADABDC6D-BFE3-4408-A846-5929E7628081}" dt="2025-09-16T22:15:05.793" v="17517" actId="1076"/>
          <ac:picMkLst>
            <pc:docMk/>
            <pc:sldMk cId="623055206" sldId="289"/>
            <ac:picMk id="8" creationId="{AEF2E72A-FCE3-B512-30D4-1EA335611A42}"/>
          </ac:picMkLst>
        </pc:picChg>
      </pc:sldChg>
      <pc:sldChg chg="new del">
        <pc:chgData name="Jill Stevenson (sl)" userId="2fd00367-efed-4f2a-a1d1-4287d95791a5" providerId="ADAL" clId="{ADABDC6D-BFE3-4408-A846-5929E7628081}" dt="2025-09-12T18:12:51.104" v="907" actId="680"/>
        <pc:sldMkLst>
          <pc:docMk/>
          <pc:sldMk cId="65423451" sldId="290"/>
        </pc:sldMkLst>
      </pc:sldChg>
      <pc:sldChg chg="addSp delSp modSp new mod">
        <pc:chgData name="Jill Stevenson (sl)" userId="2fd00367-efed-4f2a-a1d1-4287d95791a5" providerId="ADAL" clId="{ADABDC6D-BFE3-4408-A846-5929E7628081}" dt="2025-09-15T16:37:28.163" v="17066" actId="20577"/>
        <pc:sldMkLst>
          <pc:docMk/>
          <pc:sldMk cId="1617435776" sldId="290"/>
        </pc:sldMkLst>
        <pc:spChg chg="mod">
          <ac:chgData name="Jill Stevenson (sl)" userId="2fd00367-efed-4f2a-a1d1-4287d95791a5" providerId="ADAL" clId="{ADABDC6D-BFE3-4408-A846-5929E7628081}" dt="2025-09-15T11:59:33.264" v="8733" actId="5793"/>
          <ac:spMkLst>
            <pc:docMk/>
            <pc:sldMk cId="1617435776" sldId="290"/>
            <ac:spMk id="2" creationId="{19BD284D-4A14-AC39-C601-26CB2427D787}"/>
          </ac:spMkLst>
        </pc:spChg>
        <pc:spChg chg="add mod">
          <ac:chgData name="Jill Stevenson (sl)" userId="2fd00367-efed-4f2a-a1d1-4287d95791a5" providerId="ADAL" clId="{ADABDC6D-BFE3-4408-A846-5929E7628081}" dt="2025-09-15T12:01:36.089" v="8781" actId="113"/>
          <ac:spMkLst>
            <pc:docMk/>
            <pc:sldMk cId="1617435776" sldId="290"/>
            <ac:spMk id="7" creationId="{053EFAFB-C03F-B429-F420-E7049FBD50C8}"/>
          </ac:spMkLst>
        </pc:spChg>
        <pc:spChg chg="add mod">
          <ac:chgData name="Jill Stevenson (sl)" userId="2fd00367-efed-4f2a-a1d1-4287d95791a5" providerId="ADAL" clId="{ADABDC6D-BFE3-4408-A846-5929E7628081}" dt="2025-09-15T12:01:59.459" v="8787" actId="207"/>
          <ac:spMkLst>
            <pc:docMk/>
            <pc:sldMk cId="1617435776" sldId="290"/>
            <ac:spMk id="14" creationId="{47BAECEE-7D60-5EC6-38B4-0638E46ED106}"/>
          </ac:spMkLst>
        </pc:spChg>
        <pc:spChg chg="add mod">
          <ac:chgData name="Jill Stevenson (sl)" userId="2fd00367-efed-4f2a-a1d1-4287d95791a5" providerId="ADAL" clId="{ADABDC6D-BFE3-4408-A846-5929E7628081}" dt="2025-09-15T16:37:28.163" v="17066" actId="20577"/>
          <ac:spMkLst>
            <pc:docMk/>
            <pc:sldMk cId="1617435776" sldId="290"/>
            <ac:spMk id="15" creationId="{BF06D320-96E8-DA41-1F7D-7C939E750507}"/>
          </ac:spMkLst>
        </pc:spChg>
        <pc:spChg chg="add mod">
          <ac:chgData name="Jill Stevenson (sl)" userId="2fd00367-efed-4f2a-a1d1-4287d95791a5" providerId="ADAL" clId="{ADABDC6D-BFE3-4408-A846-5929E7628081}" dt="2025-09-15T12:01:45.646" v="8783" actId="113"/>
          <ac:spMkLst>
            <pc:docMk/>
            <pc:sldMk cId="1617435776" sldId="290"/>
            <ac:spMk id="16" creationId="{A4A5CB4C-2AE3-A941-F1FF-68A84D7341EC}"/>
          </ac:spMkLst>
        </pc:spChg>
      </pc:sldChg>
      <pc:sldChg chg="new del">
        <pc:chgData name="Jill Stevenson (sl)" userId="2fd00367-efed-4f2a-a1d1-4287d95791a5" providerId="ADAL" clId="{ADABDC6D-BFE3-4408-A846-5929E7628081}" dt="2025-09-12T18:12:56.822" v="909" actId="680"/>
        <pc:sldMkLst>
          <pc:docMk/>
          <pc:sldMk cId="3274415654" sldId="290"/>
        </pc:sldMkLst>
      </pc:sldChg>
      <pc:sldChg chg="addSp delSp modSp new mod modNotesTx">
        <pc:chgData name="Jill Stevenson (sl)" userId="2fd00367-efed-4f2a-a1d1-4287d95791a5" providerId="ADAL" clId="{ADABDC6D-BFE3-4408-A846-5929E7628081}" dt="2025-09-16T22:46:31.662" v="17832"/>
        <pc:sldMkLst>
          <pc:docMk/>
          <pc:sldMk cId="2566826299" sldId="291"/>
        </pc:sldMkLst>
        <pc:spChg chg="mod">
          <ac:chgData name="Jill Stevenson (sl)" userId="2fd00367-efed-4f2a-a1d1-4287d95791a5" providerId="ADAL" clId="{ADABDC6D-BFE3-4408-A846-5929E7628081}" dt="2025-09-16T22:44:56.386" v="17825" actId="20577"/>
          <ac:spMkLst>
            <pc:docMk/>
            <pc:sldMk cId="2566826299" sldId="291"/>
            <ac:spMk id="2" creationId="{679B3AC2-C19E-5621-8D65-C06B15F8C7B8}"/>
          </ac:spMkLst>
        </pc:spChg>
        <pc:picChg chg="add mod">
          <ac:chgData name="Jill Stevenson (sl)" userId="2fd00367-efed-4f2a-a1d1-4287d95791a5" providerId="ADAL" clId="{ADABDC6D-BFE3-4408-A846-5929E7628081}" dt="2025-09-16T22:46:06.950" v="17831"/>
          <ac:picMkLst>
            <pc:docMk/>
            <pc:sldMk cId="2566826299" sldId="291"/>
            <ac:picMk id="8" creationId="{6CC943CD-011C-9984-308A-4D27EE58EB41}"/>
          </ac:picMkLst>
        </pc:picChg>
        <pc:picChg chg="add mod">
          <ac:chgData name="Jill Stevenson (sl)" userId="2fd00367-efed-4f2a-a1d1-4287d95791a5" providerId="ADAL" clId="{ADABDC6D-BFE3-4408-A846-5929E7628081}" dt="2025-09-16T22:46:31.662" v="17832"/>
          <ac:picMkLst>
            <pc:docMk/>
            <pc:sldMk cId="2566826299" sldId="291"/>
            <ac:picMk id="10" creationId="{9D51939B-24E1-4719-F0FA-B258CF7823C3}"/>
          </ac:picMkLst>
        </pc:picChg>
        <pc:picChg chg="add mod">
          <ac:chgData name="Jill Stevenson (sl)" userId="2fd00367-efed-4f2a-a1d1-4287d95791a5" providerId="ADAL" clId="{ADABDC6D-BFE3-4408-A846-5929E7628081}" dt="2025-09-16T22:45:03.030" v="17828" actId="1076"/>
          <ac:picMkLst>
            <pc:docMk/>
            <pc:sldMk cId="2566826299" sldId="291"/>
            <ac:picMk id="12" creationId="{FAD37112-FF6D-E216-526C-373206CB157F}"/>
          </ac:picMkLst>
        </pc:picChg>
        <pc:picChg chg="add mod">
          <ac:chgData name="Jill Stevenson (sl)" userId="2fd00367-efed-4f2a-a1d1-4287d95791a5" providerId="ADAL" clId="{ADABDC6D-BFE3-4408-A846-5929E7628081}" dt="2025-09-16T22:45:43.237" v="17830"/>
          <ac:picMkLst>
            <pc:docMk/>
            <pc:sldMk cId="2566826299" sldId="291"/>
            <ac:picMk id="14" creationId="{4D54D183-ABC5-6D72-8331-C00726A65090}"/>
          </ac:picMkLst>
        </pc:picChg>
        <pc:picChg chg="add mod">
          <ac:chgData name="Jill Stevenson (sl)" userId="2fd00367-efed-4f2a-a1d1-4287d95791a5" providerId="ADAL" clId="{ADABDC6D-BFE3-4408-A846-5929E7628081}" dt="2025-09-16T22:45:28.403" v="17829"/>
          <ac:picMkLst>
            <pc:docMk/>
            <pc:sldMk cId="2566826299" sldId="291"/>
            <ac:picMk id="16" creationId="{F0960B8C-411A-E2BB-0F2A-7AA43DFE318B}"/>
          </ac:picMkLst>
        </pc:picChg>
      </pc:sldChg>
      <pc:sldChg chg="addSp modSp add mod ord">
        <pc:chgData name="Jill Stevenson (sl)" userId="2fd00367-efed-4f2a-a1d1-4287d95791a5" providerId="ADAL" clId="{ADABDC6D-BFE3-4408-A846-5929E7628081}" dt="2025-09-16T22:46:58.316" v="17834" actId="14100"/>
        <pc:sldMkLst>
          <pc:docMk/>
          <pc:sldMk cId="3998464988" sldId="292"/>
        </pc:sldMkLst>
        <pc:spChg chg="mod">
          <ac:chgData name="Jill Stevenson (sl)" userId="2fd00367-efed-4f2a-a1d1-4287d95791a5" providerId="ADAL" clId="{ADABDC6D-BFE3-4408-A846-5929E7628081}" dt="2025-09-12T18:15:36.121" v="1332" actId="20577"/>
          <ac:spMkLst>
            <pc:docMk/>
            <pc:sldMk cId="3998464988" sldId="292"/>
            <ac:spMk id="2" creationId="{1394FE57-977E-106D-26B7-71F7635EA2E7}"/>
          </ac:spMkLst>
        </pc:spChg>
        <pc:spChg chg="mod">
          <ac:chgData name="Jill Stevenson (sl)" userId="2fd00367-efed-4f2a-a1d1-4287d95791a5" providerId="ADAL" clId="{ADABDC6D-BFE3-4408-A846-5929E7628081}" dt="2025-09-16T22:19:40.889" v="17620" actId="20577"/>
          <ac:spMkLst>
            <pc:docMk/>
            <pc:sldMk cId="3998464988" sldId="292"/>
            <ac:spMk id="3" creationId="{37351B7C-2C27-2482-4A8C-C497469233EF}"/>
          </ac:spMkLst>
        </pc:spChg>
        <pc:spChg chg="add mod">
          <ac:chgData name="Jill Stevenson (sl)" userId="2fd00367-efed-4f2a-a1d1-4287d95791a5" providerId="ADAL" clId="{ADABDC6D-BFE3-4408-A846-5929E7628081}" dt="2025-09-16T22:20:12.471" v="17623" actId="1076"/>
          <ac:spMkLst>
            <pc:docMk/>
            <pc:sldMk cId="3998464988" sldId="292"/>
            <ac:spMk id="8" creationId="{08211F7E-212B-E4DD-B5D7-98D663411A80}"/>
          </ac:spMkLst>
        </pc:spChg>
        <pc:spChg chg="add mod">
          <ac:chgData name="Jill Stevenson (sl)" userId="2fd00367-efed-4f2a-a1d1-4287d95791a5" providerId="ADAL" clId="{ADABDC6D-BFE3-4408-A846-5929E7628081}" dt="2025-09-16T22:46:58.316" v="17834" actId="14100"/>
          <ac:spMkLst>
            <pc:docMk/>
            <pc:sldMk cId="3998464988" sldId="292"/>
            <ac:spMk id="10" creationId="{DD1331BF-7246-659D-2B43-5B87BCBDD7EF}"/>
          </ac:spMkLst>
        </pc:spChg>
      </pc:sldChg>
      <pc:sldChg chg="del">
        <pc:chgData name="Jill Stevenson (sl)" userId="2fd00367-efed-4f2a-a1d1-4287d95791a5" providerId="ADAL" clId="{ADABDC6D-BFE3-4408-A846-5929E7628081}" dt="2025-09-12T18:06:23.156" v="5" actId="47"/>
        <pc:sldMkLst>
          <pc:docMk/>
          <pc:sldMk cId="192644069" sldId="293"/>
        </pc:sldMkLst>
      </pc:sldChg>
      <pc:sldChg chg="addSp delSp modSp add mod modClrScheme chgLayout modNotesTx">
        <pc:chgData name="Jill Stevenson (sl)" userId="2fd00367-efed-4f2a-a1d1-4287d95791a5" providerId="ADAL" clId="{ADABDC6D-BFE3-4408-A846-5929E7628081}" dt="2025-09-15T16:30:22.868" v="16530" actId="20577"/>
        <pc:sldMkLst>
          <pc:docMk/>
          <pc:sldMk cId="1615516732" sldId="293"/>
        </pc:sldMkLst>
        <pc:spChg chg="mod">
          <ac:chgData name="Jill Stevenson (sl)" userId="2fd00367-efed-4f2a-a1d1-4287d95791a5" providerId="ADAL" clId="{ADABDC6D-BFE3-4408-A846-5929E7628081}" dt="2025-09-15T16:17:35.416" v="15903" actId="26606"/>
          <ac:spMkLst>
            <pc:docMk/>
            <pc:sldMk cId="1615516732" sldId="293"/>
            <ac:spMk id="2" creationId="{515AD10E-1435-CDFC-FFF0-EAF66A52CE42}"/>
          </ac:spMkLst>
        </pc:spChg>
        <pc:spChg chg="mod">
          <ac:chgData name="Jill Stevenson (sl)" userId="2fd00367-efed-4f2a-a1d1-4287d95791a5" providerId="ADAL" clId="{ADABDC6D-BFE3-4408-A846-5929E7628081}" dt="2025-09-15T16:30:22.868" v="16530" actId="20577"/>
          <ac:spMkLst>
            <pc:docMk/>
            <pc:sldMk cId="1615516732" sldId="293"/>
            <ac:spMk id="3" creationId="{6A5C1347-C44D-6727-66E7-CBE25789DC02}"/>
          </ac:spMkLst>
        </pc:spChg>
        <pc:spChg chg="mod">
          <ac:chgData name="Jill Stevenson (sl)" userId="2fd00367-efed-4f2a-a1d1-4287d95791a5" providerId="ADAL" clId="{ADABDC6D-BFE3-4408-A846-5929E7628081}" dt="2025-09-15T16:17:35.416" v="15903" actId="26606"/>
          <ac:spMkLst>
            <pc:docMk/>
            <pc:sldMk cId="1615516732" sldId="293"/>
            <ac:spMk id="4" creationId="{71BEF237-CBBF-9D32-EB06-9F8F06D8EB61}"/>
          </ac:spMkLst>
        </pc:spChg>
        <pc:spChg chg="add del">
          <ac:chgData name="Jill Stevenson (sl)" userId="2fd00367-efed-4f2a-a1d1-4287d95791a5" providerId="ADAL" clId="{ADABDC6D-BFE3-4408-A846-5929E7628081}" dt="2025-09-15T16:17:35.416" v="15903" actId="26606"/>
          <ac:spMkLst>
            <pc:docMk/>
            <pc:sldMk cId="1615516732" sldId="293"/>
            <ac:spMk id="5" creationId="{56935642-A87B-FB7A-9174-7E2D8523D4CD}"/>
          </ac:spMkLst>
        </pc:spChg>
        <pc:spChg chg="mod">
          <ac:chgData name="Jill Stevenson (sl)" userId="2fd00367-efed-4f2a-a1d1-4287d95791a5" providerId="ADAL" clId="{ADABDC6D-BFE3-4408-A846-5929E7628081}" dt="2025-09-15T16:17:35.416" v="15903" actId="26606"/>
          <ac:spMkLst>
            <pc:docMk/>
            <pc:sldMk cId="1615516732" sldId="293"/>
            <ac:spMk id="6" creationId="{6417D375-918C-75F1-FEEA-8FDC859CC98A}"/>
          </ac:spMkLst>
        </pc:spChg>
        <pc:picChg chg="add mod ord">
          <ac:chgData name="Jill Stevenson (sl)" userId="2fd00367-efed-4f2a-a1d1-4287d95791a5" providerId="ADAL" clId="{ADABDC6D-BFE3-4408-A846-5929E7628081}" dt="2025-09-15T16:30:12.737" v="16505" actId="1076"/>
          <ac:picMkLst>
            <pc:docMk/>
            <pc:sldMk cId="1615516732" sldId="293"/>
            <ac:picMk id="8" creationId="{25D8BC39-867C-2998-9CB4-33850D7B83C6}"/>
          </ac:picMkLst>
        </pc:picChg>
        <pc:picChg chg="add mod">
          <ac:chgData name="Jill Stevenson (sl)" userId="2fd00367-efed-4f2a-a1d1-4287d95791a5" providerId="ADAL" clId="{ADABDC6D-BFE3-4408-A846-5929E7628081}" dt="2025-09-15T16:30:14.145" v="16506" actId="1076"/>
          <ac:picMkLst>
            <pc:docMk/>
            <pc:sldMk cId="1615516732" sldId="293"/>
            <ac:picMk id="10" creationId="{A102CC16-FB05-63AB-A17B-571D02015E06}"/>
          </ac:picMkLst>
        </pc:picChg>
      </pc:sldChg>
      <pc:sldChg chg="modSp add mod">
        <pc:chgData name="Jill Stevenson (sl)" userId="2fd00367-efed-4f2a-a1d1-4287d95791a5" providerId="ADAL" clId="{ADABDC6D-BFE3-4408-A846-5929E7628081}" dt="2025-09-16T22:22:49.676" v="17707" actId="20577"/>
        <pc:sldMkLst>
          <pc:docMk/>
          <pc:sldMk cId="1137561883" sldId="294"/>
        </pc:sldMkLst>
        <pc:spChg chg="mod">
          <ac:chgData name="Jill Stevenson (sl)" userId="2fd00367-efed-4f2a-a1d1-4287d95791a5" providerId="ADAL" clId="{ADABDC6D-BFE3-4408-A846-5929E7628081}" dt="2025-09-12T18:20:52.884" v="2647" actId="20577"/>
          <ac:spMkLst>
            <pc:docMk/>
            <pc:sldMk cId="1137561883" sldId="294"/>
            <ac:spMk id="2" creationId="{3B6D7608-B4DD-0FD6-C816-852CC4E09645}"/>
          </ac:spMkLst>
        </pc:spChg>
        <pc:spChg chg="mod">
          <ac:chgData name="Jill Stevenson (sl)" userId="2fd00367-efed-4f2a-a1d1-4287d95791a5" providerId="ADAL" clId="{ADABDC6D-BFE3-4408-A846-5929E7628081}" dt="2025-09-16T22:22:49.676" v="17707" actId="20577"/>
          <ac:spMkLst>
            <pc:docMk/>
            <pc:sldMk cId="1137561883" sldId="294"/>
            <ac:spMk id="3" creationId="{FB70736F-FF30-3F31-03A0-A7D712E66A5F}"/>
          </ac:spMkLst>
        </pc:spChg>
      </pc:sldChg>
      <pc:sldChg chg="addSp delSp modSp new mod">
        <pc:chgData name="Jill Stevenson (sl)" userId="2fd00367-efed-4f2a-a1d1-4287d95791a5" providerId="ADAL" clId="{ADABDC6D-BFE3-4408-A846-5929E7628081}" dt="2025-09-15T12:59:57.089" v="9876" actId="5793"/>
        <pc:sldMkLst>
          <pc:docMk/>
          <pc:sldMk cId="68223651" sldId="295"/>
        </pc:sldMkLst>
        <pc:spChg chg="mod">
          <ac:chgData name="Jill Stevenson (sl)" userId="2fd00367-efed-4f2a-a1d1-4287d95791a5" providerId="ADAL" clId="{ADABDC6D-BFE3-4408-A846-5929E7628081}" dt="2025-09-12T18:23:44.437" v="3425" actId="20577"/>
          <ac:spMkLst>
            <pc:docMk/>
            <pc:sldMk cId="68223651" sldId="295"/>
            <ac:spMk id="2" creationId="{9528B762-C60E-A72B-E6FB-993B7813EE81}"/>
          </ac:spMkLst>
        </pc:spChg>
        <pc:spChg chg="add mod">
          <ac:chgData name="Jill Stevenson (sl)" userId="2fd00367-efed-4f2a-a1d1-4287d95791a5" providerId="ADAL" clId="{ADABDC6D-BFE3-4408-A846-5929E7628081}" dt="2025-09-15T12:59:57.089" v="9876" actId="5793"/>
          <ac:spMkLst>
            <pc:docMk/>
            <pc:sldMk cId="68223651" sldId="295"/>
            <ac:spMk id="7" creationId="{5A76E210-D3F4-A69D-12B6-6AB3449BA4DC}"/>
          </ac:spMkLst>
        </pc:spChg>
        <pc:picChg chg="add mod">
          <ac:chgData name="Jill Stevenson (sl)" userId="2fd00367-efed-4f2a-a1d1-4287d95791a5" providerId="ADAL" clId="{ADABDC6D-BFE3-4408-A846-5929E7628081}" dt="2025-09-15T11:28:19.778" v="5560" actId="14100"/>
          <ac:picMkLst>
            <pc:docMk/>
            <pc:sldMk cId="68223651" sldId="295"/>
            <ac:picMk id="8" creationId="{E6E5AB2F-AE1D-F5C9-1EA9-8D5D25BB9133}"/>
          </ac:picMkLst>
        </pc:picChg>
        <pc:picChg chg="add mod">
          <ac:chgData name="Jill Stevenson (sl)" userId="2fd00367-efed-4f2a-a1d1-4287d95791a5" providerId="ADAL" clId="{ADABDC6D-BFE3-4408-A846-5929E7628081}" dt="2025-09-15T11:28:14.596" v="5558" actId="1076"/>
          <ac:picMkLst>
            <pc:docMk/>
            <pc:sldMk cId="68223651" sldId="295"/>
            <ac:picMk id="9" creationId="{C48BA945-79B3-D351-9616-E1DA1D3595EC}"/>
          </ac:picMkLst>
        </pc:picChg>
        <pc:picChg chg="add mod">
          <ac:chgData name="Jill Stevenson (sl)" userId="2fd00367-efed-4f2a-a1d1-4287d95791a5" providerId="ADAL" clId="{ADABDC6D-BFE3-4408-A846-5929E7628081}" dt="2025-09-15T11:28:16.526" v="5559" actId="1076"/>
          <ac:picMkLst>
            <pc:docMk/>
            <pc:sldMk cId="68223651" sldId="295"/>
            <ac:picMk id="10" creationId="{447385D8-2790-B661-135E-21312D5B9917}"/>
          </ac:picMkLst>
        </pc:picChg>
      </pc:sldChg>
      <pc:sldChg chg="modSp new del mod">
        <pc:chgData name="Jill Stevenson (sl)" userId="2fd00367-efed-4f2a-a1d1-4287d95791a5" providerId="ADAL" clId="{ADABDC6D-BFE3-4408-A846-5929E7628081}" dt="2025-09-15T15:02:53.344" v="13948" actId="2696"/>
        <pc:sldMkLst>
          <pc:docMk/>
          <pc:sldMk cId="4110038430" sldId="296"/>
        </pc:sldMkLst>
      </pc:sldChg>
      <pc:sldChg chg="addSp modSp new mod ord modNotesTx">
        <pc:chgData name="Jill Stevenson (sl)" userId="2fd00367-efed-4f2a-a1d1-4287d95791a5" providerId="ADAL" clId="{ADABDC6D-BFE3-4408-A846-5929E7628081}" dt="2025-09-25T11:06:36.508" v="18082" actId="33524"/>
        <pc:sldMkLst>
          <pc:docMk/>
          <pc:sldMk cId="3980252480" sldId="297"/>
        </pc:sldMkLst>
        <pc:spChg chg="mod">
          <ac:chgData name="Jill Stevenson (sl)" userId="2fd00367-efed-4f2a-a1d1-4287d95791a5" providerId="ADAL" clId="{ADABDC6D-BFE3-4408-A846-5929E7628081}" dt="2025-09-12T18:24:26.898" v="3673" actId="20577"/>
          <ac:spMkLst>
            <pc:docMk/>
            <pc:sldMk cId="3980252480" sldId="297"/>
            <ac:spMk id="2" creationId="{96E14FAB-7460-FEEC-62D6-3073E543BED3}"/>
          </ac:spMkLst>
        </pc:spChg>
        <pc:spChg chg="mod">
          <ac:chgData name="Jill Stevenson (sl)" userId="2fd00367-efed-4f2a-a1d1-4287d95791a5" providerId="ADAL" clId="{ADABDC6D-BFE3-4408-A846-5929E7628081}" dt="2025-09-15T14:32:28.485" v="12076" actId="20577"/>
          <ac:spMkLst>
            <pc:docMk/>
            <pc:sldMk cId="3980252480" sldId="297"/>
            <ac:spMk id="3" creationId="{2E510423-617A-6DD9-DB00-28C2F7BC15FC}"/>
          </ac:spMkLst>
        </pc:spChg>
        <pc:spChg chg="add mod">
          <ac:chgData name="Jill Stevenson (sl)" userId="2fd00367-efed-4f2a-a1d1-4287d95791a5" providerId="ADAL" clId="{ADABDC6D-BFE3-4408-A846-5929E7628081}" dt="2025-09-15T14:31:42.922" v="11949" actId="1076"/>
          <ac:spMkLst>
            <pc:docMk/>
            <pc:sldMk cId="3980252480" sldId="297"/>
            <ac:spMk id="8" creationId="{51ABF4ED-7248-0503-43B1-A01F39D8DC27}"/>
          </ac:spMkLst>
        </pc:spChg>
      </pc:sldChg>
      <pc:sldChg chg="modSp new mod">
        <pc:chgData name="Jill Stevenson (sl)" userId="2fd00367-efed-4f2a-a1d1-4287d95791a5" providerId="ADAL" clId="{ADABDC6D-BFE3-4408-A846-5929E7628081}" dt="2025-09-15T11:48:49.936" v="7427" actId="20577"/>
        <pc:sldMkLst>
          <pc:docMk/>
          <pc:sldMk cId="1103884976" sldId="298"/>
        </pc:sldMkLst>
        <pc:spChg chg="mod">
          <ac:chgData name="Jill Stevenson (sl)" userId="2fd00367-efed-4f2a-a1d1-4287d95791a5" providerId="ADAL" clId="{ADABDC6D-BFE3-4408-A846-5929E7628081}" dt="2025-09-15T11:47:47.068" v="7352" actId="20577"/>
          <ac:spMkLst>
            <pc:docMk/>
            <pc:sldMk cId="1103884976" sldId="298"/>
            <ac:spMk id="2" creationId="{445EB424-8C0B-EDC0-F374-A4B9FDEA4B3D}"/>
          </ac:spMkLst>
        </pc:spChg>
        <pc:spChg chg="mod">
          <ac:chgData name="Jill Stevenson (sl)" userId="2fd00367-efed-4f2a-a1d1-4287d95791a5" providerId="ADAL" clId="{ADABDC6D-BFE3-4408-A846-5929E7628081}" dt="2025-09-15T11:48:49.936" v="7427" actId="20577"/>
          <ac:spMkLst>
            <pc:docMk/>
            <pc:sldMk cId="1103884976" sldId="298"/>
            <ac:spMk id="3" creationId="{49E60342-280D-AAB1-AB2F-E0FBABD0C419}"/>
          </ac:spMkLst>
        </pc:spChg>
      </pc:sldChg>
      <pc:sldChg chg="modSp new del mod">
        <pc:chgData name="Jill Stevenson (sl)" userId="2fd00367-efed-4f2a-a1d1-4287d95791a5" providerId="ADAL" clId="{ADABDC6D-BFE3-4408-A846-5929E7628081}" dt="2025-09-15T16:44:09.017" v="17329" actId="2696"/>
        <pc:sldMkLst>
          <pc:docMk/>
          <pc:sldMk cId="2341143259" sldId="299"/>
        </pc:sldMkLst>
      </pc:sldChg>
      <pc:sldChg chg="modSp new del mod">
        <pc:chgData name="Jill Stevenson (sl)" userId="2fd00367-efed-4f2a-a1d1-4287d95791a5" providerId="ADAL" clId="{ADABDC6D-BFE3-4408-A846-5929E7628081}" dt="2025-09-15T11:45:14.718" v="7217" actId="2696"/>
        <pc:sldMkLst>
          <pc:docMk/>
          <pc:sldMk cId="1842636648" sldId="300"/>
        </pc:sldMkLst>
      </pc:sldChg>
      <pc:sldChg chg="del">
        <pc:chgData name="Jill Stevenson (sl)" userId="2fd00367-efed-4f2a-a1d1-4287d95791a5" providerId="ADAL" clId="{ADABDC6D-BFE3-4408-A846-5929E7628081}" dt="2025-09-12T18:06:23.822" v="8" actId="47"/>
        <pc:sldMkLst>
          <pc:docMk/>
          <pc:sldMk cId="589587645" sldId="301"/>
        </pc:sldMkLst>
      </pc:sldChg>
      <pc:sldChg chg="modSp new del mod ord">
        <pc:chgData name="Jill Stevenson (sl)" userId="2fd00367-efed-4f2a-a1d1-4287d95791a5" providerId="ADAL" clId="{ADABDC6D-BFE3-4408-A846-5929E7628081}" dt="2025-09-15T11:44:58.810" v="7216" actId="2696"/>
        <pc:sldMkLst>
          <pc:docMk/>
          <pc:sldMk cId="3857470387" sldId="301"/>
        </pc:sldMkLst>
      </pc:sldChg>
      <pc:sldChg chg="del">
        <pc:chgData name="Jill Stevenson (sl)" userId="2fd00367-efed-4f2a-a1d1-4287d95791a5" providerId="ADAL" clId="{ADABDC6D-BFE3-4408-A846-5929E7628081}" dt="2025-09-12T18:06:23.538" v="7" actId="47"/>
        <pc:sldMkLst>
          <pc:docMk/>
          <pc:sldMk cId="1697895900" sldId="302"/>
        </pc:sldMkLst>
      </pc:sldChg>
      <pc:sldChg chg="modSp new del mod">
        <pc:chgData name="Jill Stevenson (sl)" userId="2fd00367-efed-4f2a-a1d1-4287d95791a5" providerId="ADAL" clId="{ADABDC6D-BFE3-4408-A846-5929E7628081}" dt="2025-09-15T14:42:14.280" v="12925" actId="2696"/>
        <pc:sldMkLst>
          <pc:docMk/>
          <pc:sldMk cId="4211940718" sldId="302"/>
        </pc:sldMkLst>
      </pc:sldChg>
      <pc:sldChg chg="addSp delSp modSp new mod modClrScheme chgLayout modNotesTx">
        <pc:chgData name="Jill Stevenson (sl)" userId="2fd00367-efed-4f2a-a1d1-4287d95791a5" providerId="ADAL" clId="{ADABDC6D-BFE3-4408-A846-5929E7628081}" dt="2025-09-16T22:36:17.635" v="17715" actId="20577"/>
        <pc:sldMkLst>
          <pc:docMk/>
          <pc:sldMk cId="3554060658" sldId="303"/>
        </pc:sldMkLst>
        <pc:spChg chg="mod">
          <ac:chgData name="Jill Stevenson (sl)" userId="2fd00367-efed-4f2a-a1d1-4287d95791a5" providerId="ADAL" clId="{ADABDC6D-BFE3-4408-A846-5929E7628081}" dt="2025-09-15T16:40:50.618" v="17207" actId="255"/>
          <ac:spMkLst>
            <pc:docMk/>
            <pc:sldMk cId="3554060658" sldId="303"/>
            <ac:spMk id="2" creationId="{64259233-30F9-D9AF-F43F-CA8D78EA7C69}"/>
          </ac:spMkLst>
        </pc:spChg>
        <pc:spChg chg="mod">
          <ac:chgData name="Jill Stevenson (sl)" userId="2fd00367-efed-4f2a-a1d1-4287d95791a5" providerId="ADAL" clId="{ADABDC6D-BFE3-4408-A846-5929E7628081}" dt="2025-09-16T22:36:17.635" v="17715" actId="20577"/>
          <ac:spMkLst>
            <pc:docMk/>
            <pc:sldMk cId="3554060658" sldId="303"/>
            <ac:spMk id="3" creationId="{B1BA91DD-231A-3643-B50B-7CEF02CCA80D}"/>
          </ac:spMkLst>
        </pc:spChg>
        <pc:spChg chg="mod">
          <ac:chgData name="Jill Stevenson (sl)" userId="2fd00367-efed-4f2a-a1d1-4287d95791a5" providerId="ADAL" clId="{ADABDC6D-BFE3-4408-A846-5929E7628081}" dt="2025-09-15T16:40:00.763" v="17191" actId="26606"/>
          <ac:spMkLst>
            <pc:docMk/>
            <pc:sldMk cId="3554060658" sldId="303"/>
            <ac:spMk id="4" creationId="{D6F6E6EF-CC5A-5A72-945C-A4AEBD024BE8}"/>
          </ac:spMkLst>
        </pc:spChg>
        <pc:spChg chg="mod">
          <ac:chgData name="Jill Stevenson (sl)" userId="2fd00367-efed-4f2a-a1d1-4287d95791a5" providerId="ADAL" clId="{ADABDC6D-BFE3-4408-A846-5929E7628081}" dt="2025-09-15T16:40:00.763" v="17191" actId="26606"/>
          <ac:spMkLst>
            <pc:docMk/>
            <pc:sldMk cId="3554060658" sldId="303"/>
            <ac:spMk id="6" creationId="{357E7C90-4651-8C07-8E97-7BE9A05F66F1}"/>
          </ac:spMkLst>
        </pc:spChg>
        <pc:spChg chg="add mod">
          <ac:chgData name="Jill Stevenson (sl)" userId="2fd00367-efed-4f2a-a1d1-4287d95791a5" providerId="ADAL" clId="{ADABDC6D-BFE3-4408-A846-5929E7628081}" dt="2025-09-15T16:40:00.763" v="17191" actId="26606"/>
          <ac:spMkLst>
            <pc:docMk/>
            <pc:sldMk cId="3554060658" sldId="303"/>
            <ac:spMk id="14" creationId="{C619C761-1E49-3973-91C6-8815CFCD83BA}"/>
          </ac:spMkLst>
        </pc:spChg>
        <pc:picChg chg="add mod ord">
          <ac:chgData name="Jill Stevenson (sl)" userId="2fd00367-efed-4f2a-a1d1-4287d95791a5" providerId="ADAL" clId="{ADABDC6D-BFE3-4408-A846-5929E7628081}" dt="2025-09-15T16:40:34.418" v="17203" actId="14100"/>
          <ac:picMkLst>
            <pc:docMk/>
            <pc:sldMk cId="3554060658" sldId="303"/>
            <ac:picMk id="7" creationId="{0E5472E3-5DA8-7C93-FADF-59349537CDB2}"/>
          </ac:picMkLst>
        </pc:picChg>
      </pc:sldChg>
      <pc:sldChg chg="addSp delSp modSp new mod ord modNotesTx">
        <pc:chgData name="Jill Stevenson (sl)" userId="2fd00367-efed-4f2a-a1d1-4287d95791a5" providerId="ADAL" clId="{ADABDC6D-BFE3-4408-A846-5929E7628081}" dt="2025-09-15T16:48:18.531" v="17509" actId="20577"/>
        <pc:sldMkLst>
          <pc:docMk/>
          <pc:sldMk cId="1752443060" sldId="304"/>
        </pc:sldMkLst>
        <pc:spChg chg="mod">
          <ac:chgData name="Jill Stevenson (sl)" userId="2fd00367-efed-4f2a-a1d1-4287d95791a5" providerId="ADAL" clId="{ADABDC6D-BFE3-4408-A846-5929E7628081}" dt="2025-09-15T16:48:18.531" v="17509" actId="20577"/>
          <ac:spMkLst>
            <pc:docMk/>
            <pc:sldMk cId="1752443060" sldId="304"/>
            <ac:spMk id="3" creationId="{CED37262-F532-C350-1203-BE4BA7A371CC}"/>
          </ac:spMkLst>
        </pc:spChg>
      </pc:sldChg>
      <pc:sldChg chg="del">
        <pc:chgData name="Jill Stevenson (sl)" userId="2fd00367-efed-4f2a-a1d1-4287d95791a5" providerId="ADAL" clId="{ADABDC6D-BFE3-4408-A846-5929E7628081}" dt="2025-09-12T18:06:23.333" v="6" actId="47"/>
        <pc:sldMkLst>
          <pc:docMk/>
          <pc:sldMk cId="1057728950" sldId="307"/>
        </pc:sldMkLst>
      </pc:sldChg>
      <pc:sldChg chg="del">
        <pc:chgData name="Jill Stevenson (sl)" userId="2fd00367-efed-4f2a-a1d1-4287d95791a5" providerId="ADAL" clId="{ADABDC6D-BFE3-4408-A846-5929E7628081}" dt="2025-09-12T18:06:23.002" v="4" actId="47"/>
        <pc:sldMkLst>
          <pc:docMk/>
          <pc:sldMk cId="48220486" sldId="308"/>
        </pc:sldMkLst>
      </pc:sldChg>
      <pc:sldChg chg="del">
        <pc:chgData name="Jill Stevenson (sl)" userId="2fd00367-efed-4f2a-a1d1-4287d95791a5" providerId="ADAL" clId="{ADABDC6D-BFE3-4408-A846-5929E7628081}" dt="2025-09-12T18:06:22.829" v="3" actId="47"/>
        <pc:sldMkLst>
          <pc:docMk/>
          <pc:sldMk cId="2900159403" sldId="317"/>
        </pc:sldMkLst>
      </pc:sldChg>
      <pc:sldChg chg="addSp delSp modSp add mod">
        <pc:chgData name="Jill Stevenson (sl)" userId="2fd00367-efed-4f2a-a1d1-4287d95791a5" providerId="ADAL" clId="{ADABDC6D-BFE3-4408-A846-5929E7628081}" dt="2025-09-15T16:41:26.488" v="17212" actId="21"/>
        <pc:sldMkLst>
          <pc:docMk/>
          <pc:sldMk cId="2216355212" sldId="320"/>
        </pc:sldMkLst>
        <pc:spChg chg="add mod">
          <ac:chgData name="Jill Stevenson (sl)" userId="2fd00367-efed-4f2a-a1d1-4287d95791a5" providerId="ADAL" clId="{ADABDC6D-BFE3-4408-A846-5929E7628081}" dt="2025-09-15T16:41:26.488" v="17212" actId="21"/>
          <ac:spMkLst>
            <pc:docMk/>
            <pc:sldMk cId="2216355212" sldId="320"/>
            <ac:spMk id="9" creationId="{EDDF4FD7-A91D-CE04-CB19-495D4BE4C292}"/>
          </ac:spMkLst>
        </pc:spChg>
        <pc:picChg chg="mod">
          <ac:chgData name="Jill Stevenson (sl)" userId="2fd00367-efed-4f2a-a1d1-4287d95791a5" providerId="ADAL" clId="{ADABDC6D-BFE3-4408-A846-5929E7628081}" dt="2025-09-15T16:41:16.651" v="17210" actId="1076"/>
          <ac:picMkLst>
            <pc:docMk/>
            <pc:sldMk cId="2216355212" sldId="320"/>
            <ac:picMk id="12" creationId="{BE771D6A-66AA-7D6D-F8E7-71583518BCDE}"/>
          </ac:picMkLst>
        </pc:picChg>
        <pc:picChg chg="mod">
          <ac:chgData name="Jill Stevenson (sl)" userId="2fd00367-efed-4f2a-a1d1-4287d95791a5" providerId="ADAL" clId="{ADABDC6D-BFE3-4408-A846-5929E7628081}" dt="2025-09-15T16:41:22.852" v="17211" actId="1076"/>
          <ac:picMkLst>
            <pc:docMk/>
            <pc:sldMk cId="2216355212" sldId="320"/>
            <ac:picMk id="15" creationId="{B16AE3D8-E650-F869-9450-6C4A6DE5931A}"/>
          </ac:picMkLst>
        </pc:picChg>
        <pc:picChg chg="mod">
          <ac:chgData name="Jill Stevenson (sl)" userId="2fd00367-efed-4f2a-a1d1-4287d95791a5" providerId="ADAL" clId="{ADABDC6D-BFE3-4408-A846-5929E7628081}" dt="2025-09-15T16:41:15.017" v="17209" actId="1076"/>
          <ac:picMkLst>
            <pc:docMk/>
            <pc:sldMk cId="2216355212" sldId="320"/>
            <ac:picMk id="16" creationId="{ECE1426F-4D6B-5DBD-5D9C-1D06625489E5}"/>
          </ac:picMkLst>
        </pc:picChg>
      </pc:sldChg>
      <pc:sldChg chg="addSp delSp modSp new mod modNotesTx">
        <pc:chgData name="Jill Stevenson (sl)" userId="2fd00367-efed-4f2a-a1d1-4287d95791a5" providerId="ADAL" clId="{ADABDC6D-BFE3-4408-A846-5929E7628081}" dt="2025-09-15T14:03:31.565" v="9964" actId="20577"/>
        <pc:sldMkLst>
          <pc:docMk/>
          <pc:sldMk cId="3668433120" sldId="321"/>
        </pc:sldMkLst>
        <pc:spChg chg="mod">
          <ac:chgData name="Jill Stevenson (sl)" userId="2fd00367-efed-4f2a-a1d1-4287d95791a5" providerId="ADAL" clId="{ADABDC6D-BFE3-4408-A846-5929E7628081}" dt="2025-09-15T12:07:01.460" v="8876" actId="20577"/>
          <ac:spMkLst>
            <pc:docMk/>
            <pc:sldMk cId="3668433120" sldId="321"/>
            <ac:spMk id="2" creationId="{2EE77BBC-F5D6-D9B6-506F-8FDC8683C237}"/>
          </ac:spMkLst>
        </pc:spChg>
        <pc:picChg chg="add mod">
          <ac:chgData name="Jill Stevenson (sl)" userId="2fd00367-efed-4f2a-a1d1-4287d95791a5" providerId="ADAL" clId="{ADABDC6D-BFE3-4408-A846-5929E7628081}" dt="2025-09-15T12:06:27.039" v="8797" actId="14100"/>
          <ac:picMkLst>
            <pc:docMk/>
            <pc:sldMk cId="3668433120" sldId="321"/>
            <ac:picMk id="8" creationId="{1985A85D-3065-EC3C-5AC3-7415FA49A750}"/>
          </ac:picMkLst>
        </pc:picChg>
      </pc:sldChg>
      <pc:sldChg chg="addSp delSp modSp new del mod">
        <pc:chgData name="Jill Stevenson (sl)" userId="2fd00367-efed-4f2a-a1d1-4287d95791a5" providerId="ADAL" clId="{ADABDC6D-BFE3-4408-A846-5929E7628081}" dt="2025-09-15T12:56:33.222" v="9234" actId="2696"/>
        <pc:sldMkLst>
          <pc:docMk/>
          <pc:sldMk cId="286861189" sldId="322"/>
        </pc:sldMkLst>
      </pc:sldChg>
      <pc:sldChg chg="del">
        <pc:chgData name="Jill Stevenson (sl)" userId="2fd00367-efed-4f2a-a1d1-4287d95791a5" providerId="ADAL" clId="{ADABDC6D-BFE3-4408-A846-5929E7628081}" dt="2025-09-12T18:06:22.657" v="2" actId="47"/>
        <pc:sldMkLst>
          <pc:docMk/>
          <pc:sldMk cId="994987243" sldId="323"/>
        </pc:sldMkLst>
      </pc:sldChg>
      <pc:sldChg chg="addSp delSp modSp new del mod modNotesTx">
        <pc:chgData name="Jill Stevenson (sl)" userId="2fd00367-efed-4f2a-a1d1-4287d95791a5" providerId="ADAL" clId="{ADABDC6D-BFE3-4408-A846-5929E7628081}" dt="2025-09-15T12:56:37.207" v="9235" actId="2696"/>
        <pc:sldMkLst>
          <pc:docMk/>
          <pc:sldMk cId="1586697186" sldId="323"/>
        </pc:sldMkLst>
      </pc:sldChg>
      <pc:sldChg chg="addSp delSp modSp new mod modNotesTx">
        <pc:chgData name="Jill Stevenson (sl)" userId="2fd00367-efed-4f2a-a1d1-4287d95791a5" providerId="ADAL" clId="{ADABDC6D-BFE3-4408-A846-5929E7628081}" dt="2025-09-17T09:04:09.355" v="17980" actId="20577"/>
        <pc:sldMkLst>
          <pc:docMk/>
          <pc:sldMk cId="1087191738" sldId="324"/>
        </pc:sldMkLst>
        <pc:spChg chg="mod">
          <ac:chgData name="Jill Stevenson (sl)" userId="2fd00367-efed-4f2a-a1d1-4287d95791a5" providerId="ADAL" clId="{ADABDC6D-BFE3-4408-A846-5929E7628081}" dt="2025-09-15T12:56:29.926" v="9233" actId="21"/>
          <ac:spMkLst>
            <pc:docMk/>
            <pc:sldMk cId="1087191738" sldId="324"/>
            <ac:spMk id="2" creationId="{4A3BC733-C3D4-0D0D-C569-E272C469C0DC}"/>
          </ac:spMkLst>
        </pc:spChg>
        <pc:graphicFrameChg chg="add mod modGraphic">
          <ac:chgData name="Jill Stevenson (sl)" userId="2fd00367-efed-4f2a-a1d1-4287d95791a5" providerId="ADAL" clId="{ADABDC6D-BFE3-4408-A846-5929E7628081}" dt="2025-09-15T12:57:48.563" v="9265" actId="20577"/>
          <ac:graphicFrameMkLst>
            <pc:docMk/>
            <pc:sldMk cId="1087191738" sldId="324"/>
            <ac:graphicFrameMk id="7" creationId="{0A838378-91E6-E5C4-E6CB-155D21767A03}"/>
          </ac:graphicFrameMkLst>
        </pc:graphicFrameChg>
      </pc:sldChg>
      <pc:sldChg chg="addSp delSp modSp new del">
        <pc:chgData name="Jill Stevenson (sl)" userId="2fd00367-efed-4f2a-a1d1-4287d95791a5" providerId="ADAL" clId="{ADABDC6D-BFE3-4408-A846-5929E7628081}" dt="2025-09-15T14:00:06.390" v="9954" actId="2696"/>
        <pc:sldMkLst>
          <pc:docMk/>
          <pc:sldMk cId="2368399782" sldId="325"/>
        </pc:sldMkLst>
      </pc:sldChg>
      <pc:sldChg chg="del">
        <pc:chgData name="Jill Stevenson (sl)" userId="2fd00367-efed-4f2a-a1d1-4287d95791a5" providerId="ADAL" clId="{ADABDC6D-BFE3-4408-A846-5929E7628081}" dt="2025-09-12T18:06:24.985" v="9" actId="47"/>
        <pc:sldMkLst>
          <pc:docMk/>
          <pc:sldMk cId="3510049531" sldId="325"/>
        </pc:sldMkLst>
      </pc:sldChg>
      <pc:sldChg chg="del">
        <pc:chgData name="Jill Stevenson (sl)" userId="2fd00367-efed-4f2a-a1d1-4287d95791a5" providerId="ADAL" clId="{ADABDC6D-BFE3-4408-A846-5929E7628081}" dt="2025-09-12T18:06:22.437" v="1" actId="47"/>
        <pc:sldMkLst>
          <pc:docMk/>
          <pc:sldMk cId="525945151" sldId="326"/>
        </pc:sldMkLst>
      </pc:sldChg>
      <pc:sldChg chg="addSp delSp modSp new mod">
        <pc:chgData name="Jill Stevenson (sl)" userId="2fd00367-efed-4f2a-a1d1-4287d95791a5" providerId="ADAL" clId="{ADABDC6D-BFE3-4408-A846-5929E7628081}" dt="2025-09-15T13:08:03.858" v="9893" actId="1076"/>
        <pc:sldMkLst>
          <pc:docMk/>
          <pc:sldMk cId="981929726" sldId="326"/>
        </pc:sldMkLst>
        <pc:graphicFrameChg chg="add mod modGraphic">
          <ac:chgData name="Jill Stevenson (sl)" userId="2fd00367-efed-4f2a-a1d1-4287d95791a5" providerId="ADAL" clId="{ADABDC6D-BFE3-4408-A846-5929E7628081}" dt="2025-09-15T13:08:03.858" v="9893" actId="1076"/>
          <ac:graphicFrameMkLst>
            <pc:docMk/>
            <pc:sldMk cId="981929726" sldId="326"/>
            <ac:graphicFrameMk id="7" creationId="{580BD749-A504-7FE0-4C09-AFD794F04E00}"/>
          </ac:graphicFrameMkLst>
        </pc:graphicFrameChg>
      </pc:sldChg>
      <pc:sldChg chg="delSp modSp new mod">
        <pc:chgData name="Jill Stevenson (sl)" userId="2fd00367-efed-4f2a-a1d1-4287d95791a5" providerId="ADAL" clId="{ADABDC6D-BFE3-4408-A846-5929E7628081}" dt="2025-09-15T13:57:36.466" v="9949" actId="122"/>
        <pc:sldMkLst>
          <pc:docMk/>
          <pc:sldMk cId="1702167912" sldId="327"/>
        </pc:sldMkLst>
        <pc:spChg chg="mod">
          <ac:chgData name="Jill Stevenson (sl)" userId="2fd00367-efed-4f2a-a1d1-4287d95791a5" providerId="ADAL" clId="{ADABDC6D-BFE3-4408-A846-5929E7628081}" dt="2025-09-15T13:57:36.466" v="9949" actId="122"/>
          <ac:spMkLst>
            <pc:docMk/>
            <pc:sldMk cId="1702167912" sldId="327"/>
            <ac:spMk id="3" creationId="{7C2C3679-F7F6-1B5C-C31A-00290AC614F6}"/>
          </ac:spMkLst>
        </pc:spChg>
      </pc:sldChg>
      <pc:sldChg chg="del">
        <pc:chgData name="Jill Stevenson (sl)" userId="2fd00367-efed-4f2a-a1d1-4287d95791a5" providerId="ADAL" clId="{ADABDC6D-BFE3-4408-A846-5929E7628081}" dt="2025-09-12T18:06:21.272" v="0" actId="47"/>
        <pc:sldMkLst>
          <pc:docMk/>
          <pc:sldMk cId="1950909436" sldId="328"/>
        </pc:sldMkLst>
      </pc:sldChg>
      <pc:sldChg chg="delSp modSp new mod ord">
        <pc:chgData name="Jill Stevenson (sl)" userId="2fd00367-efed-4f2a-a1d1-4287d95791a5" providerId="ADAL" clId="{ADABDC6D-BFE3-4408-A846-5929E7628081}" dt="2025-09-25T11:05:56.860" v="17986" actId="20577"/>
        <pc:sldMkLst>
          <pc:docMk/>
          <pc:sldMk cId="3487563062" sldId="328"/>
        </pc:sldMkLst>
        <pc:spChg chg="mod">
          <ac:chgData name="Jill Stevenson (sl)" userId="2fd00367-efed-4f2a-a1d1-4287d95791a5" providerId="ADAL" clId="{ADABDC6D-BFE3-4408-A846-5929E7628081}" dt="2025-09-25T11:05:56.860" v="17986" actId="20577"/>
          <ac:spMkLst>
            <pc:docMk/>
            <pc:sldMk cId="3487563062" sldId="328"/>
            <ac:spMk id="3" creationId="{4F1DA6A3-E697-21F6-D437-24658D318B0E}"/>
          </ac:spMkLst>
        </pc:spChg>
      </pc:sldChg>
      <pc:sldChg chg="addSp delSp modSp new del mod">
        <pc:chgData name="Jill Stevenson (sl)" userId="2fd00367-efed-4f2a-a1d1-4287d95791a5" providerId="ADAL" clId="{ADABDC6D-BFE3-4408-A846-5929E7628081}" dt="2025-09-15T14:21:16.562" v="11405" actId="2696"/>
        <pc:sldMkLst>
          <pc:docMk/>
          <pc:sldMk cId="375150028" sldId="329"/>
        </pc:sldMkLst>
      </pc:sldChg>
      <pc:sldChg chg="addSp delSp modSp new mod ord">
        <pc:chgData name="Jill Stevenson (sl)" userId="2fd00367-efed-4f2a-a1d1-4287d95791a5" providerId="ADAL" clId="{ADABDC6D-BFE3-4408-A846-5929E7628081}" dt="2025-09-15T14:51:27.490" v="13092"/>
        <pc:sldMkLst>
          <pc:docMk/>
          <pc:sldMk cId="2116600157" sldId="329"/>
        </pc:sldMkLst>
        <pc:spChg chg="mod">
          <ac:chgData name="Jill Stevenson (sl)" userId="2fd00367-efed-4f2a-a1d1-4287d95791a5" providerId="ADAL" clId="{ADABDC6D-BFE3-4408-A846-5929E7628081}" dt="2025-09-15T14:25:10.054" v="11459" actId="1076"/>
          <ac:spMkLst>
            <pc:docMk/>
            <pc:sldMk cId="2116600157" sldId="329"/>
            <ac:spMk id="2" creationId="{70AB1ABC-0066-D0F0-E06B-D50962E42E72}"/>
          </ac:spMkLst>
        </pc:spChg>
        <pc:graphicFrameChg chg="add mod modGraphic">
          <ac:chgData name="Jill Stevenson (sl)" userId="2fd00367-efed-4f2a-a1d1-4287d95791a5" providerId="ADAL" clId="{ADABDC6D-BFE3-4408-A846-5929E7628081}" dt="2025-09-15T14:23:06.648" v="11443" actId="1076"/>
          <ac:graphicFrameMkLst>
            <pc:docMk/>
            <pc:sldMk cId="2116600157" sldId="329"/>
            <ac:graphicFrameMk id="7" creationId="{09B50623-E808-AAC7-97E5-0858DFA1C639}"/>
          </ac:graphicFrameMkLst>
        </pc:graphicFrameChg>
        <pc:picChg chg="add mod">
          <ac:chgData name="Jill Stevenson (sl)" userId="2fd00367-efed-4f2a-a1d1-4287d95791a5" providerId="ADAL" clId="{ADABDC6D-BFE3-4408-A846-5929E7628081}" dt="2025-09-15T14:25:06.146" v="11458" actId="1076"/>
          <ac:picMkLst>
            <pc:docMk/>
            <pc:sldMk cId="2116600157" sldId="329"/>
            <ac:picMk id="9" creationId="{5DE25FD6-03A6-39C4-21CA-791E28AE1AC8}"/>
          </ac:picMkLst>
        </pc:picChg>
      </pc:sldChg>
      <pc:sldChg chg="addSp modSp new mod modNotesTx">
        <pc:chgData name="Jill Stevenson (sl)" userId="2fd00367-efed-4f2a-a1d1-4287d95791a5" providerId="ADAL" clId="{ADABDC6D-BFE3-4408-A846-5929E7628081}" dt="2025-09-16T22:16:58.798" v="17555" actId="20577"/>
        <pc:sldMkLst>
          <pc:docMk/>
          <pc:sldMk cId="901853427" sldId="330"/>
        </pc:sldMkLst>
        <pc:spChg chg="mod">
          <ac:chgData name="Jill Stevenson (sl)" userId="2fd00367-efed-4f2a-a1d1-4287d95791a5" providerId="ADAL" clId="{ADABDC6D-BFE3-4408-A846-5929E7628081}" dt="2025-09-15T14:33:44.201" v="12106" actId="255"/>
          <ac:spMkLst>
            <pc:docMk/>
            <pc:sldMk cId="901853427" sldId="330"/>
            <ac:spMk id="2" creationId="{08E5E01A-5FB9-B663-B7E9-031C80B4E51B}"/>
          </ac:spMkLst>
        </pc:spChg>
        <pc:spChg chg="mod">
          <ac:chgData name="Jill Stevenson (sl)" userId="2fd00367-efed-4f2a-a1d1-4287d95791a5" providerId="ADAL" clId="{ADABDC6D-BFE3-4408-A846-5929E7628081}" dt="2025-09-16T22:16:58.798" v="17555" actId="20577"/>
          <ac:spMkLst>
            <pc:docMk/>
            <pc:sldMk cId="901853427" sldId="330"/>
            <ac:spMk id="3" creationId="{61165A37-CC1E-A31D-D6B8-7E9859C4228A}"/>
          </ac:spMkLst>
        </pc:spChg>
        <pc:spChg chg="mod">
          <ac:chgData name="Jill Stevenson (sl)" userId="2fd00367-efed-4f2a-a1d1-4287d95791a5" providerId="ADAL" clId="{ADABDC6D-BFE3-4408-A846-5929E7628081}" dt="2025-09-15T14:43:19.116" v="13017" actId="20577"/>
          <ac:spMkLst>
            <pc:docMk/>
            <pc:sldMk cId="901853427" sldId="330"/>
            <ac:spMk id="4" creationId="{16746968-D9EB-4414-B7E1-828FBA2ED74A}"/>
          </ac:spMkLst>
        </pc:spChg>
        <pc:spChg chg="mod">
          <ac:chgData name="Jill Stevenson (sl)" userId="2fd00367-efed-4f2a-a1d1-4287d95791a5" providerId="ADAL" clId="{ADABDC6D-BFE3-4408-A846-5929E7628081}" dt="2025-09-15T14:35:48.772" v="12414" actId="20578"/>
          <ac:spMkLst>
            <pc:docMk/>
            <pc:sldMk cId="901853427" sldId="330"/>
            <ac:spMk id="5" creationId="{17426C91-3A2F-DF0E-6E31-D4DC31E6869F}"/>
          </ac:spMkLst>
        </pc:spChg>
        <pc:spChg chg="add mod">
          <ac:chgData name="Jill Stevenson (sl)" userId="2fd00367-efed-4f2a-a1d1-4287d95791a5" providerId="ADAL" clId="{ADABDC6D-BFE3-4408-A846-5929E7628081}" dt="2025-09-15T14:36:42.896" v="12482" actId="255"/>
          <ac:spMkLst>
            <pc:docMk/>
            <pc:sldMk cId="901853427" sldId="330"/>
            <ac:spMk id="8" creationId="{B76ED70B-5802-A7C8-2C12-D22C402CD1E3}"/>
          </ac:spMkLst>
        </pc:spChg>
      </pc:sldChg>
      <pc:sldChg chg="addSp delSp modSp new mod modNotesTx">
        <pc:chgData name="Jill Stevenson (sl)" userId="2fd00367-efed-4f2a-a1d1-4287d95791a5" providerId="ADAL" clId="{ADABDC6D-BFE3-4408-A846-5929E7628081}" dt="2025-09-15T14:44:09.858" v="13052" actId="1076"/>
        <pc:sldMkLst>
          <pc:docMk/>
          <pc:sldMk cId="3420102925" sldId="331"/>
        </pc:sldMkLst>
        <pc:spChg chg="add mod">
          <ac:chgData name="Jill Stevenson (sl)" userId="2fd00367-efed-4f2a-a1d1-4287d95791a5" providerId="ADAL" clId="{ADABDC6D-BFE3-4408-A846-5929E7628081}" dt="2025-09-15T14:40:35.271" v="12841" actId="1076"/>
          <ac:spMkLst>
            <pc:docMk/>
            <pc:sldMk cId="3420102925" sldId="331"/>
            <ac:spMk id="7" creationId="{F1C6A757-DF3D-23D7-E3F1-188FE65DBEF8}"/>
          </ac:spMkLst>
        </pc:spChg>
        <pc:spChg chg="add mod">
          <ac:chgData name="Jill Stevenson (sl)" userId="2fd00367-efed-4f2a-a1d1-4287d95791a5" providerId="ADAL" clId="{ADABDC6D-BFE3-4408-A846-5929E7628081}" dt="2025-09-15T14:43:53.151" v="13043" actId="1076"/>
          <ac:spMkLst>
            <pc:docMk/>
            <pc:sldMk cId="3420102925" sldId="331"/>
            <ac:spMk id="15" creationId="{122A1440-3D8C-4E11-FDE4-79F1E4D4ED1C}"/>
          </ac:spMkLst>
        </pc:spChg>
        <pc:spChg chg="add mod">
          <ac:chgData name="Jill Stevenson (sl)" userId="2fd00367-efed-4f2a-a1d1-4287d95791a5" providerId="ADAL" clId="{ADABDC6D-BFE3-4408-A846-5929E7628081}" dt="2025-09-15T14:43:57.466" v="13045" actId="20577"/>
          <ac:spMkLst>
            <pc:docMk/>
            <pc:sldMk cId="3420102925" sldId="331"/>
            <ac:spMk id="16" creationId="{3B6B2ECA-CD1D-C54B-18CF-789E56EE2780}"/>
          </ac:spMkLst>
        </pc:spChg>
        <pc:spChg chg="add mod">
          <ac:chgData name="Jill Stevenson (sl)" userId="2fd00367-efed-4f2a-a1d1-4287d95791a5" providerId="ADAL" clId="{ADABDC6D-BFE3-4408-A846-5929E7628081}" dt="2025-09-15T14:40:30.192" v="12839" actId="1076"/>
          <ac:spMkLst>
            <pc:docMk/>
            <pc:sldMk cId="3420102925" sldId="331"/>
            <ac:spMk id="17" creationId="{29612DE9-9A91-257E-33C7-7D07FBEE6306}"/>
          </ac:spMkLst>
        </pc:spChg>
        <pc:spChg chg="add mod">
          <ac:chgData name="Jill Stevenson (sl)" userId="2fd00367-efed-4f2a-a1d1-4287d95791a5" providerId="ADAL" clId="{ADABDC6D-BFE3-4408-A846-5929E7628081}" dt="2025-09-15T14:44:04.222" v="13051" actId="20577"/>
          <ac:spMkLst>
            <pc:docMk/>
            <pc:sldMk cId="3420102925" sldId="331"/>
            <ac:spMk id="18" creationId="{402B3C7E-F686-03A4-DD71-6B67198DF0BE}"/>
          </ac:spMkLst>
        </pc:spChg>
        <pc:spChg chg="add mod">
          <ac:chgData name="Jill Stevenson (sl)" userId="2fd00367-efed-4f2a-a1d1-4287d95791a5" providerId="ADAL" clId="{ADABDC6D-BFE3-4408-A846-5929E7628081}" dt="2025-09-15T14:44:09.858" v="13052" actId="1076"/>
          <ac:spMkLst>
            <pc:docMk/>
            <pc:sldMk cId="3420102925" sldId="331"/>
            <ac:spMk id="19" creationId="{7E15850D-A36C-C9FC-47DA-ECFA1605F12D}"/>
          </ac:spMkLst>
        </pc:spChg>
      </pc:sldChg>
      <pc:sldChg chg="new del">
        <pc:chgData name="Jill Stevenson (sl)" userId="2fd00367-efed-4f2a-a1d1-4287d95791a5" providerId="ADAL" clId="{ADABDC6D-BFE3-4408-A846-5929E7628081}" dt="2025-09-15T14:44:18.738" v="13054" actId="680"/>
        <pc:sldMkLst>
          <pc:docMk/>
          <pc:sldMk cId="1751418665" sldId="332"/>
        </pc:sldMkLst>
      </pc:sldChg>
      <pc:sldChg chg="addSp delSp modSp new mod modNotesTx">
        <pc:chgData name="Jill Stevenson (sl)" userId="2fd00367-efed-4f2a-a1d1-4287d95791a5" providerId="ADAL" clId="{ADABDC6D-BFE3-4408-A846-5929E7628081}" dt="2025-09-25T11:06:21.105" v="18081" actId="20577"/>
        <pc:sldMkLst>
          <pc:docMk/>
          <pc:sldMk cId="1834629432" sldId="332"/>
        </pc:sldMkLst>
        <pc:spChg chg="mod">
          <ac:chgData name="Jill Stevenson (sl)" userId="2fd00367-efed-4f2a-a1d1-4287d95791a5" providerId="ADAL" clId="{ADABDC6D-BFE3-4408-A846-5929E7628081}" dt="2025-09-15T14:44:27.211" v="13074" actId="20577"/>
          <ac:spMkLst>
            <pc:docMk/>
            <pc:sldMk cId="1834629432" sldId="332"/>
            <ac:spMk id="2" creationId="{5A4EB41A-64F8-D561-CA28-BB038CB91C2D}"/>
          </ac:spMkLst>
        </pc:spChg>
        <pc:picChg chg="add mod">
          <ac:chgData name="Jill Stevenson (sl)" userId="2fd00367-efed-4f2a-a1d1-4287d95791a5" providerId="ADAL" clId="{ADABDC6D-BFE3-4408-A846-5929E7628081}" dt="2025-09-15T14:52:04.706" v="13103" actId="1076"/>
          <ac:picMkLst>
            <pc:docMk/>
            <pc:sldMk cId="1834629432" sldId="332"/>
            <ac:picMk id="8" creationId="{58C62B36-AC7A-27BB-DBF3-4402C6405DB9}"/>
          </ac:picMkLst>
        </pc:picChg>
        <pc:picChg chg="add mod">
          <ac:chgData name="Jill Stevenson (sl)" userId="2fd00367-efed-4f2a-a1d1-4287d95791a5" providerId="ADAL" clId="{ADABDC6D-BFE3-4408-A846-5929E7628081}" dt="2025-09-15T14:52:30.749" v="13113" actId="1076"/>
          <ac:picMkLst>
            <pc:docMk/>
            <pc:sldMk cId="1834629432" sldId="332"/>
            <ac:picMk id="10" creationId="{3E5D50F7-BCEA-4F7B-9E3C-835331C3038B}"/>
          </ac:picMkLst>
        </pc:picChg>
        <pc:picChg chg="add mod">
          <ac:chgData name="Jill Stevenson (sl)" userId="2fd00367-efed-4f2a-a1d1-4287d95791a5" providerId="ADAL" clId="{ADABDC6D-BFE3-4408-A846-5929E7628081}" dt="2025-09-15T14:52:50.390" v="13117" actId="14100"/>
          <ac:picMkLst>
            <pc:docMk/>
            <pc:sldMk cId="1834629432" sldId="332"/>
            <ac:picMk id="12" creationId="{03C30D8B-4D3B-0989-3043-43A4C8474164}"/>
          </ac:picMkLst>
        </pc:picChg>
        <pc:picChg chg="add mod">
          <ac:chgData name="Jill Stevenson (sl)" userId="2fd00367-efed-4f2a-a1d1-4287d95791a5" providerId="ADAL" clId="{ADABDC6D-BFE3-4408-A846-5929E7628081}" dt="2025-09-15T14:52:42.492" v="13116" actId="1076"/>
          <ac:picMkLst>
            <pc:docMk/>
            <pc:sldMk cId="1834629432" sldId="332"/>
            <ac:picMk id="14" creationId="{298EF974-5447-A9D0-CA85-4705F28AC01B}"/>
          </ac:picMkLst>
        </pc:picChg>
        <pc:picChg chg="add mod">
          <ac:chgData name="Jill Stevenson (sl)" userId="2fd00367-efed-4f2a-a1d1-4287d95791a5" providerId="ADAL" clId="{ADABDC6D-BFE3-4408-A846-5929E7628081}" dt="2025-09-15T16:37:09.351" v="17065" actId="1076"/>
          <ac:picMkLst>
            <pc:docMk/>
            <pc:sldMk cId="1834629432" sldId="332"/>
            <ac:picMk id="16" creationId="{E3C9CF46-EB35-4BFD-2F5D-D58BF057197A}"/>
          </ac:picMkLst>
        </pc:picChg>
      </pc:sldChg>
      <pc:sldChg chg="modSp new mod">
        <pc:chgData name="Jill Stevenson (sl)" userId="2fd00367-efed-4f2a-a1d1-4287d95791a5" providerId="ADAL" clId="{ADABDC6D-BFE3-4408-A846-5929E7628081}" dt="2025-09-15T15:02:23.184" v="13947" actId="20577"/>
        <pc:sldMkLst>
          <pc:docMk/>
          <pc:sldMk cId="2444912482" sldId="333"/>
        </pc:sldMkLst>
        <pc:spChg chg="mod">
          <ac:chgData name="Jill Stevenson (sl)" userId="2fd00367-efed-4f2a-a1d1-4287d95791a5" providerId="ADAL" clId="{ADABDC6D-BFE3-4408-A846-5929E7628081}" dt="2025-09-15T15:01:08.898" v="13751" actId="20577"/>
          <ac:spMkLst>
            <pc:docMk/>
            <pc:sldMk cId="2444912482" sldId="333"/>
            <ac:spMk id="2" creationId="{60DF761E-F533-48B0-1F72-E770E96FF58F}"/>
          </ac:spMkLst>
        </pc:spChg>
        <pc:spChg chg="mod">
          <ac:chgData name="Jill Stevenson (sl)" userId="2fd00367-efed-4f2a-a1d1-4287d95791a5" providerId="ADAL" clId="{ADABDC6D-BFE3-4408-A846-5929E7628081}" dt="2025-09-15T15:02:23.184" v="13947" actId="20577"/>
          <ac:spMkLst>
            <pc:docMk/>
            <pc:sldMk cId="2444912482" sldId="333"/>
            <ac:spMk id="3" creationId="{C851C954-65AC-8D08-58FB-035DB4B8D1FD}"/>
          </ac:spMkLst>
        </pc:spChg>
      </pc:sldChg>
      <pc:sldChg chg="modSp new mod ord">
        <pc:chgData name="Jill Stevenson (sl)" userId="2fd00367-efed-4f2a-a1d1-4287d95791a5" providerId="ADAL" clId="{ADABDC6D-BFE3-4408-A846-5929E7628081}" dt="2025-09-15T15:51:37.622" v="15466"/>
        <pc:sldMkLst>
          <pc:docMk/>
          <pc:sldMk cId="676004569" sldId="334"/>
        </pc:sldMkLst>
        <pc:spChg chg="mod">
          <ac:chgData name="Jill Stevenson (sl)" userId="2fd00367-efed-4f2a-a1d1-4287d95791a5" providerId="ADAL" clId="{ADABDC6D-BFE3-4408-A846-5929E7628081}" dt="2025-09-15T15:03:31.859" v="14056" actId="20577"/>
          <ac:spMkLst>
            <pc:docMk/>
            <pc:sldMk cId="676004569" sldId="334"/>
            <ac:spMk id="2" creationId="{E2578F6A-9D8D-4C8A-79AF-4892FCDDD7E3}"/>
          </ac:spMkLst>
        </pc:spChg>
        <pc:spChg chg="mod">
          <ac:chgData name="Jill Stevenson (sl)" userId="2fd00367-efed-4f2a-a1d1-4287d95791a5" providerId="ADAL" clId="{ADABDC6D-BFE3-4408-A846-5929E7628081}" dt="2025-09-15T15:14:52.512" v="14612"/>
          <ac:spMkLst>
            <pc:docMk/>
            <pc:sldMk cId="676004569" sldId="334"/>
            <ac:spMk id="3" creationId="{D8D7E59C-48BD-090A-5F65-63E2518E42FA}"/>
          </ac:spMkLst>
        </pc:spChg>
      </pc:sldChg>
      <pc:sldChg chg="addSp delSp modSp new mod modNotesTx">
        <pc:chgData name="Jill Stevenson (sl)" userId="2fd00367-efed-4f2a-a1d1-4287d95791a5" providerId="ADAL" clId="{ADABDC6D-BFE3-4408-A846-5929E7628081}" dt="2025-09-16T22:47:41.830" v="17857" actId="20577"/>
        <pc:sldMkLst>
          <pc:docMk/>
          <pc:sldMk cId="4289272276" sldId="335"/>
        </pc:sldMkLst>
        <pc:spChg chg="add mod">
          <ac:chgData name="Jill Stevenson (sl)" userId="2fd00367-efed-4f2a-a1d1-4287d95791a5" providerId="ADAL" clId="{ADABDC6D-BFE3-4408-A846-5929E7628081}" dt="2025-09-15T16:43:30.189" v="17264" actId="113"/>
          <ac:spMkLst>
            <pc:docMk/>
            <pc:sldMk cId="4289272276" sldId="335"/>
            <ac:spMk id="19" creationId="{C6B78EB8-2231-CE7C-263D-E6FE0A17E7B6}"/>
          </ac:spMkLst>
        </pc:spChg>
        <pc:graphicFrameChg chg="add mod modGraphic">
          <ac:chgData name="Jill Stevenson (sl)" userId="2fd00367-efed-4f2a-a1d1-4287d95791a5" providerId="ADAL" clId="{ADABDC6D-BFE3-4408-A846-5929E7628081}" dt="2025-09-15T16:44:02.828" v="17328" actId="20577"/>
          <ac:graphicFrameMkLst>
            <pc:docMk/>
            <pc:sldMk cId="4289272276" sldId="335"/>
            <ac:graphicFrameMk id="17" creationId="{15466DE7-BDE2-5800-A9A4-321D372A90EF}"/>
          </ac:graphicFrameMkLst>
        </pc:graphicFrameChg>
        <pc:picChg chg="add mod">
          <ac:chgData name="Jill Stevenson (sl)" userId="2fd00367-efed-4f2a-a1d1-4287d95791a5" providerId="ADAL" clId="{ADABDC6D-BFE3-4408-A846-5929E7628081}" dt="2025-09-15T15:29:00.564" v="14834" actId="1076"/>
          <ac:picMkLst>
            <pc:docMk/>
            <pc:sldMk cId="4289272276" sldId="335"/>
            <ac:picMk id="8" creationId="{2313180A-0D1B-C3B5-2ECD-C03983653E8D}"/>
          </ac:picMkLst>
        </pc:picChg>
        <pc:picChg chg="add mod">
          <ac:chgData name="Jill Stevenson (sl)" userId="2fd00367-efed-4f2a-a1d1-4287d95791a5" providerId="ADAL" clId="{ADABDC6D-BFE3-4408-A846-5929E7628081}" dt="2025-09-15T15:29:08.071" v="14836" actId="14100"/>
          <ac:picMkLst>
            <pc:docMk/>
            <pc:sldMk cId="4289272276" sldId="335"/>
            <ac:picMk id="10" creationId="{05F1E97A-C28B-98F1-38AA-48763E5780B7}"/>
          </ac:picMkLst>
        </pc:picChg>
        <pc:picChg chg="add mod">
          <ac:chgData name="Jill Stevenson (sl)" userId="2fd00367-efed-4f2a-a1d1-4287d95791a5" providerId="ADAL" clId="{ADABDC6D-BFE3-4408-A846-5929E7628081}" dt="2025-09-15T15:29:27.019" v="14841" actId="14100"/>
          <ac:picMkLst>
            <pc:docMk/>
            <pc:sldMk cId="4289272276" sldId="335"/>
            <ac:picMk id="12" creationId="{41DF9F6B-8B50-6514-24C6-BB195FFCCC01}"/>
          </ac:picMkLst>
        </pc:picChg>
        <pc:picChg chg="add mod">
          <ac:chgData name="Jill Stevenson (sl)" userId="2fd00367-efed-4f2a-a1d1-4287d95791a5" providerId="ADAL" clId="{ADABDC6D-BFE3-4408-A846-5929E7628081}" dt="2025-09-15T15:29:16.419" v="14838" actId="1076"/>
          <ac:picMkLst>
            <pc:docMk/>
            <pc:sldMk cId="4289272276" sldId="335"/>
            <ac:picMk id="14" creationId="{B65CB0E4-C62D-77B4-3168-F8EF4C592A91}"/>
          </ac:picMkLst>
        </pc:picChg>
      </pc:sldChg>
      <pc:sldChg chg="addSp delSp modSp new mod modNotesTx">
        <pc:chgData name="Jill Stevenson (sl)" userId="2fd00367-efed-4f2a-a1d1-4287d95791a5" providerId="ADAL" clId="{ADABDC6D-BFE3-4408-A846-5929E7628081}" dt="2025-09-15T16:06:51.864" v="15582" actId="20577"/>
        <pc:sldMkLst>
          <pc:docMk/>
          <pc:sldMk cId="3856591920" sldId="336"/>
        </pc:sldMkLst>
        <pc:spChg chg="mod">
          <ac:chgData name="Jill Stevenson (sl)" userId="2fd00367-efed-4f2a-a1d1-4287d95791a5" providerId="ADAL" clId="{ADABDC6D-BFE3-4408-A846-5929E7628081}" dt="2025-09-15T15:52:44.610" v="15532" actId="20577"/>
          <ac:spMkLst>
            <pc:docMk/>
            <pc:sldMk cId="3856591920" sldId="336"/>
            <ac:spMk id="2" creationId="{188298FA-983B-CF8D-548E-B0D793811D05}"/>
          </ac:spMkLst>
        </pc:spChg>
        <pc:picChg chg="add mod">
          <ac:chgData name="Jill Stevenson (sl)" userId="2fd00367-efed-4f2a-a1d1-4287d95791a5" providerId="ADAL" clId="{ADABDC6D-BFE3-4408-A846-5929E7628081}" dt="2025-09-15T16:04:48.091" v="15577"/>
          <ac:picMkLst>
            <pc:docMk/>
            <pc:sldMk cId="3856591920" sldId="336"/>
            <ac:picMk id="8" creationId="{9BC33A22-AA35-163D-0004-B2E52FA2F8D2}"/>
          </ac:picMkLst>
        </pc:picChg>
        <pc:picChg chg="add mod">
          <ac:chgData name="Jill Stevenson (sl)" userId="2fd00367-efed-4f2a-a1d1-4287d95791a5" providerId="ADAL" clId="{ADABDC6D-BFE3-4408-A846-5929E7628081}" dt="2025-09-15T16:05:11.286" v="15578"/>
          <ac:picMkLst>
            <pc:docMk/>
            <pc:sldMk cId="3856591920" sldId="336"/>
            <ac:picMk id="10" creationId="{074C299F-FFA4-C981-A98B-29694ABD9741}"/>
          </ac:picMkLst>
        </pc:picChg>
        <pc:picChg chg="add mod">
          <ac:chgData name="Jill Stevenson (sl)" userId="2fd00367-efed-4f2a-a1d1-4287d95791a5" providerId="ADAL" clId="{ADABDC6D-BFE3-4408-A846-5929E7628081}" dt="2025-09-15T16:05:39.448" v="15579"/>
          <ac:picMkLst>
            <pc:docMk/>
            <pc:sldMk cId="3856591920" sldId="336"/>
            <ac:picMk id="12" creationId="{CADBAE97-E084-5A85-C860-45629593F3AF}"/>
          </ac:picMkLst>
        </pc:picChg>
        <pc:picChg chg="add mod">
          <ac:chgData name="Jill Stevenson (sl)" userId="2fd00367-efed-4f2a-a1d1-4287d95791a5" providerId="ADAL" clId="{ADABDC6D-BFE3-4408-A846-5929E7628081}" dt="2025-09-15T16:04:16.983" v="15576"/>
          <ac:picMkLst>
            <pc:docMk/>
            <pc:sldMk cId="3856591920" sldId="336"/>
            <ac:picMk id="14" creationId="{C5B5B900-B229-DD40-3389-41649E20B6A8}"/>
          </ac:picMkLst>
        </pc:picChg>
      </pc:sldChg>
      <pc:sldChg chg="addSp delSp modSp new mod">
        <pc:chgData name="Jill Stevenson (sl)" userId="2fd00367-efed-4f2a-a1d1-4287d95791a5" providerId="ADAL" clId="{ADABDC6D-BFE3-4408-A846-5929E7628081}" dt="2025-09-15T16:27:17.513" v="16344" actId="20577"/>
        <pc:sldMkLst>
          <pc:docMk/>
          <pc:sldMk cId="445165654" sldId="337"/>
        </pc:sldMkLst>
        <pc:spChg chg="mod">
          <ac:chgData name="Jill Stevenson (sl)" userId="2fd00367-efed-4f2a-a1d1-4287d95791a5" providerId="ADAL" clId="{ADABDC6D-BFE3-4408-A846-5929E7628081}" dt="2025-09-15T16:27:17.513" v="16344" actId="20577"/>
          <ac:spMkLst>
            <pc:docMk/>
            <pc:sldMk cId="445165654" sldId="337"/>
            <ac:spMk id="2" creationId="{9E5EFFE3-3BDF-84D6-B1E5-C394B1E4A5E8}"/>
          </ac:spMkLst>
        </pc:spChg>
        <pc:spChg chg="mod">
          <ac:chgData name="Jill Stevenson (sl)" userId="2fd00367-efed-4f2a-a1d1-4287d95791a5" providerId="ADAL" clId="{ADABDC6D-BFE3-4408-A846-5929E7628081}" dt="2025-09-15T16:25:17.133" v="16072" actId="14100"/>
          <ac:spMkLst>
            <pc:docMk/>
            <pc:sldMk cId="445165654" sldId="337"/>
            <ac:spMk id="3" creationId="{1E8040CF-CDBC-F11C-E4C4-713C0A81C6B0}"/>
          </ac:spMkLst>
        </pc:spChg>
        <pc:spChg chg="mod">
          <ac:chgData name="Jill Stevenson (sl)" userId="2fd00367-efed-4f2a-a1d1-4287d95791a5" providerId="ADAL" clId="{ADABDC6D-BFE3-4408-A846-5929E7628081}" dt="2025-09-15T16:25:03.231" v="16068" actId="26606"/>
          <ac:spMkLst>
            <pc:docMk/>
            <pc:sldMk cId="445165654" sldId="337"/>
            <ac:spMk id="5" creationId="{66119AB3-BB15-5B65-146B-52CC26F4EF20}"/>
          </ac:spMkLst>
        </pc:spChg>
        <pc:spChg chg="add del">
          <ac:chgData name="Jill Stevenson (sl)" userId="2fd00367-efed-4f2a-a1d1-4287d95791a5" providerId="ADAL" clId="{ADABDC6D-BFE3-4408-A846-5929E7628081}" dt="2025-09-15T16:25:03.231" v="16068" actId="26606"/>
          <ac:spMkLst>
            <pc:docMk/>
            <pc:sldMk cId="445165654" sldId="337"/>
            <ac:spMk id="6" creationId="{0320862C-1B60-8556-766A-4564A29BAEDA}"/>
          </ac:spMkLst>
        </pc:spChg>
        <pc:spChg chg="mod">
          <ac:chgData name="Jill Stevenson (sl)" userId="2fd00367-efed-4f2a-a1d1-4287d95791a5" providerId="ADAL" clId="{ADABDC6D-BFE3-4408-A846-5929E7628081}" dt="2025-09-15T16:25:03.231" v="16068" actId="26606"/>
          <ac:spMkLst>
            <pc:docMk/>
            <pc:sldMk cId="445165654" sldId="337"/>
            <ac:spMk id="7" creationId="{7B309C65-EF38-8B3E-5AF3-490BBD2332FB}"/>
          </ac:spMkLst>
        </pc:spChg>
        <pc:picChg chg="add mod">
          <ac:chgData name="Jill Stevenson (sl)" userId="2fd00367-efed-4f2a-a1d1-4287d95791a5" providerId="ADAL" clId="{ADABDC6D-BFE3-4408-A846-5929E7628081}" dt="2025-09-15T16:25:21.663" v="16073" actId="1076"/>
          <ac:picMkLst>
            <pc:docMk/>
            <pc:sldMk cId="445165654" sldId="337"/>
            <ac:picMk id="9" creationId="{13C9357D-CCE0-1E4E-E336-C57A40055070}"/>
          </ac:picMkLst>
        </pc:picChg>
      </pc:sldChg>
      <pc:sldChg chg="new del">
        <pc:chgData name="Jill Stevenson (sl)" userId="2fd00367-efed-4f2a-a1d1-4287d95791a5" providerId="ADAL" clId="{ADABDC6D-BFE3-4408-A846-5929E7628081}" dt="2025-09-15T16:22:07.128" v="15929" actId="680"/>
        <pc:sldMkLst>
          <pc:docMk/>
          <pc:sldMk cId="3728569506" sldId="337"/>
        </pc:sldMkLst>
      </pc:sldChg>
      <pc:sldChg chg="new del">
        <pc:chgData name="Jill Stevenson (sl)" userId="2fd00367-efed-4f2a-a1d1-4287d95791a5" providerId="ADAL" clId="{ADABDC6D-BFE3-4408-A846-5929E7628081}" dt="2025-09-15T16:22:02.392" v="15927" actId="680"/>
        <pc:sldMkLst>
          <pc:docMk/>
          <pc:sldMk cId="4131520554" sldId="337"/>
        </pc:sldMkLst>
      </pc:sldChg>
      <pc:sldChg chg="modSp new mod">
        <pc:chgData name="Jill Stevenson (sl)" userId="2fd00367-efed-4f2a-a1d1-4287d95791a5" providerId="ADAL" clId="{ADABDC6D-BFE3-4408-A846-5929E7628081}" dt="2025-09-25T11:12:13.372" v="18246" actId="113"/>
        <pc:sldMkLst>
          <pc:docMk/>
          <pc:sldMk cId="1579870823" sldId="338"/>
        </pc:sldMkLst>
        <pc:spChg chg="mod">
          <ac:chgData name="Jill Stevenson (sl)" userId="2fd00367-efed-4f2a-a1d1-4287d95791a5" providerId="ADAL" clId="{ADABDC6D-BFE3-4408-A846-5929E7628081}" dt="2025-09-25T11:12:13.372" v="18246" actId="113"/>
          <ac:spMkLst>
            <pc:docMk/>
            <pc:sldMk cId="1579870823" sldId="338"/>
            <ac:spMk id="2" creationId="{FF8171B4-D10A-2AE7-FDCB-613739B61034}"/>
          </ac:spMkLst>
        </pc:spChg>
        <pc:spChg chg="mod">
          <ac:chgData name="Jill Stevenson (sl)" userId="2fd00367-efed-4f2a-a1d1-4287d95791a5" providerId="ADAL" clId="{ADABDC6D-BFE3-4408-A846-5929E7628081}" dt="2025-09-25T11:09:36.558" v="18229" actId="20577"/>
          <ac:spMkLst>
            <pc:docMk/>
            <pc:sldMk cId="1579870823" sldId="338"/>
            <ac:spMk id="4" creationId="{3F5705B3-8745-CAEE-7F42-0C0D9F9C5D48}"/>
          </ac:spMkLst>
        </pc:spChg>
      </pc:sldChg>
      <pc:sldChg chg="addSp new del mod">
        <pc:chgData name="Jill Stevenson (sl)" userId="2fd00367-efed-4f2a-a1d1-4287d95791a5" providerId="ADAL" clId="{ADABDC6D-BFE3-4408-A846-5929E7628081}" dt="2025-09-15T16:45:19.875" v="17371" actId="2696"/>
        <pc:sldMkLst>
          <pc:docMk/>
          <pc:sldMk cId="3852842659" sldId="338"/>
        </pc:sldMkLst>
      </pc:sldChg>
      <pc:sldChg chg="addSp delSp modSp new mod">
        <pc:chgData name="Jill Stevenson (sl)" userId="2fd00367-efed-4f2a-a1d1-4287d95791a5" providerId="ADAL" clId="{ADABDC6D-BFE3-4408-A846-5929E7628081}" dt="2025-09-25T11:32:39.251" v="18697" actId="255"/>
        <pc:sldMkLst>
          <pc:docMk/>
          <pc:sldMk cId="1256859036" sldId="339"/>
        </pc:sldMkLst>
        <pc:spChg chg="mod">
          <ac:chgData name="Jill Stevenson (sl)" userId="2fd00367-efed-4f2a-a1d1-4287d95791a5" providerId="ADAL" clId="{ADABDC6D-BFE3-4408-A846-5929E7628081}" dt="2025-09-25T11:32:39.251" v="18697" actId="255"/>
          <ac:spMkLst>
            <pc:docMk/>
            <pc:sldMk cId="1256859036" sldId="339"/>
            <ac:spMk id="2" creationId="{B300FFA4-8133-BD49-D54C-065870821D28}"/>
          </ac:spMkLst>
        </pc:spChg>
        <pc:spChg chg="del mod">
          <ac:chgData name="Jill Stevenson (sl)" userId="2fd00367-efed-4f2a-a1d1-4287d95791a5" providerId="ADAL" clId="{ADABDC6D-BFE3-4408-A846-5929E7628081}" dt="2025-09-25T11:31:59.312" v="18656" actId="931"/>
          <ac:spMkLst>
            <pc:docMk/>
            <pc:sldMk cId="1256859036" sldId="339"/>
            <ac:spMk id="3" creationId="{6919E7AB-F50B-47B4-F4AF-EFCAA4DD3349}"/>
          </ac:spMkLst>
        </pc:spChg>
        <pc:spChg chg="mod">
          <ac:chgData name="Jill Stevenson (sl)" userId="2fd00367-efed-4f2a-a1d1-4287d95791a5" providerId="ADAL" clId="{ADABDC6D-BFE3-4408-A846-5929E7628081}" dt="2025-09-25T11:24:47.300" v="18654" actId="20577"/>
          <ac:spMkLst>
            <pc:docMk/>
            <pc:sldMk cId="1256859036" sldId="339"/>
            <ac:spMk id="5" creationId="{1D3778F9-3ED8-9108-0AAC-28AB28643D79}"/>
          </ac:spMkLst>
        </pc:spChg>
        <pc:picChg chg="add mod">
          <ac:chgData name="Jill Stevenson (sl)" userId="2fd00367-efed-4f2a-a1d1-4287d95791a5" providerId="ADAL" clId="{ADABDC6D-BFE3-4408-A846-5929E7628081}" dt="2025-09-25T11:32:16.965" v="18663" actId="1076"/>
          <ac:picMkLst>
            <pc:docMk/>
            <pc:sldMk cId="1256859036" sldId="339"/>
            <ac:picMk id="8" creationId="{6A629E05-862B-1056-AC0A-365388854399}"/>
          </ac:picMkLst>
        </pc:picChg>
        <pc:picChg chg="add mod">
          <ac:chgData name="Jill Stevenson (sl)" userId="2fd00367-efed-4f2a-a1d1-4287d95791a5" providerId="ADAL" clId="{ADABDC6D-BFE3-4408-A846-5929E7628081}" dt="2025-09-25T11:32:15.723" v="18662" actId="1076"/>
          <ac:picMkLst>
            <pc:docMk/>
            <pc:sldMk cId="1256859036" sldId="339"/>
            <ac:picMk id="10" creationId="{3083D959-8080-8517-B328-A37A53780A3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accent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D739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633-4E63-84D6-338BD3ADDC76}"/>
            </c:ext>
          </c:extLst>
        </c:ser>
        <c:ser>
          <c:idx val="1"/>
          <c:order val="1"/>
          <c:tx>
            <c:strRef>
              <c:f>Sheet1!$C$1</c:f>
              <c:strCache>
                <c:ptCount val="1"/>
                <c:pt idx="0">
                  <c:v>Series 2</c:v>
                </c:pt>
              </c:strCache>
            </c:strRef>
          </c:tx>
          <c:spPr>
            <a:solidFill>
              <a:srgbClr val="00B8E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633-4E63-84D6-338BD3ADDC76}"/>
            </c:ext>
          </c:extLst>
        </c:ser>
        <c:ser>
          <c:idx val="2"/>
          <c:order val="2"/>
          <c:tx>
            <c:strRef>
              <c:f>Sheet1!$D$1</c:f>
              <c:strCache>
                <c:ptCount val="1"/>
                <c:pt idx="0">
                  <c:v>Series 3</c:v>
                </c:pt>
              </c:strCache>
            </c:strRef>
          </c:tx>
          <c:spPr>
            <a:solidFill>
              <a:srgbClr val="F9C85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633-4E63-84D6-338BD3ADDC76}"/>
            </c:ext>
          </c:extLst>
        </c:ser>
        <c:dLbls>
          <c:showLegendKey val="0"/>
          <c:showVal val="0"/>
          <c:showCatName val="0"/>
          <c:showSerName val="0"/>
          <c:showPercent val="0"/>
          <c:showBubbleSize val="0"/>
        </c:dLbls>
        <c:gapWidth val="219"/>
        <c:overlap val="-27"/>
        <c:axId val="-2042759216"/>
        <c:axId val="-2042956128"/>
      </c:barChart>
      <c:catAx>
        <c:axId val="-204275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956128"/>
        <c:crosses val="autoZero"/>
        <c:auto val="1"/>
        <c:lblAlgn val="ctr"/>
        <c:lblOffset val="100"/>
        <c:noMultiLvlLbl val="0"/>
      </c:catAx>
      <c:valAx>
        <c:axId val="-20429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7592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E14B-3ACE-C14B-976F-D4DD09CFBFB4}" type="datetimeFigureOut">
              <a:rPr lang="en-US" smtClean="0"/>
              <a:t>9/25/2025</a:t>
            </a:fld>
            <a:endParaRPr lang="en-US"/>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79B3-42F7-3944-841C-181ACE96E93A}" type="slidenum">
              <a:rPr lang="en-US" smtClean="0"/>
              <a:t>‹#›</a:t>
            </a:fld>
            <a:endParaRPr lang="en-US"/>
          </a:p>
        </p:txBody>
      </p:sp>
    </p:spTree>
    <p:extLst>
      <p:ext uri="{BB962C8B-B14F-4D97-AF65-F5344CB8AC3E}">
        <p14:creationId xmlns:p14="http://schemas.microsoft.com/office/powerpoint/2010/main" val="94738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FFB5D-C1F5-2842-8CAF-C81518F68F7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6536-074C-7C47-ADA5-29478494173A}" type="slidenum">
              <a:rPr lang="en-US" smtClean="0"/>
              <a:t>‹#›</a:t>
            </a:fld>
            <a:endParaRPr lang="en-US"/>
          </a:p>
        </p:txBody>
      </p:sp>
    </p:spTree>
    <p:extLst>
      <p:ext uri="{BB962C8B-B14F-4D97-AF65-F5344CB8AC3E}">
        <p14:creationId xmlns:p14="http://schemas.microsoft.com/office/powerpoint/2010/main" val="204175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tir.ac.uk/events/be-connected/"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rgu.ac.uk/rguplus" TargetMode="External"/><Relationship Id="rId5" Type="http://schemas.openxmlformats.org/officeDocument/2006/relationships/hyperlink" Target="https://www.unitegroup.com/wp-content/uploads/2023/03/Cultural-Services-Toolkit-Living-Black-at-University-Commission-2023.pdf" TargetMode="External"/><Relationship Id="rId4" Type="http://schemas.openxmlformats.org/officeDocument/2006/relationships/hyperlink" Target="https://www.strath.ac.uk/professionalservices/educationenhancement/wearestrathclydeseptemberentrant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gu.ac.uk/student-representation-and-partnershi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ottishgov-newsroom.prgloo.com/news/widening-access-to-university-education?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fc.ac.uk/assurance-accountability/learning-quality/scotlands-tertiary-quality-enhancement-framewor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1</a:t>
            </a:fld>
            <a:endParaRPr lang="en-US"/>
          </a:p>
        </p:txBody>
      </p:sp>
    </p:spTree>
    <p:extLst>
      <p:ext uri="{BB962C8B-B14F-4D97-AF65-F5344CB8AC3E}">
        <p14:creationId xmlns:p14="http://schemas.microsoft.com/office/powerpoint/2010/main" val="408384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a high number of international students, particularly from countries in Africa and South Asia – cultural, academic and financial implications</a:t>
            </a:r>
          </a:p>
          <a:p>
            <a:endParaRPr lang="en-GB" dirty="0"/>
          </a:p>
          <a:p>
            <a:r>
              <a:rPr lang="en-GB" dirty="0"/>
              <a:t>Steady increases in students disclosing disabilities – in some institutions, over a quarter of students completing the NSS last year identified as disabled</a:t>
            </a:r>
          </a:p>
          <a:p>
            <a:endParaRPr lang="en-GB" dirty="0"/>
          </a:p>
          <a:p>
            <a:r>
              <a:rPr lang="en-GB" dirty="0"/>
              <a:t>Within this, mental health disclosures increasing, but so are students who identify as neurodiverse (autism, ADHD) </a:t>
            </a:r>
          </a:p>
          <a:p>
            <a:pPr marL="0" indent="0">
              <a:buFontTx/>
              <a:buNone/>
            </a:pPr>
            <a:endParaRPr lang="en-GB" dirty="0"/>
          </a:p>
          <a:p>
            <a:pPr marL="0" indent="0">
              <a:buFontTx/>
              <a:buNone/>
            </a:pPr>
            <a:r>
              <a:rPr lang="en-GB" dirty="0"/>
              <a:t>Increase in students identifying as nonbinary or trans </a:t>
            </a:r>
          </a:p>
          <a:p>
            <a:pPr marL="0" indent="0">
              <a:buFontTx/>
              <a:buNone/>
            </a:pPr>
            <a:endParaRPr lang="en-GB" dirty="0"/>
          </a:p>
          <a:p>
            <a:pPr marL="0" indent="0">
              <a:buFontTx/>
              <a:buNone/>
            </a:pPr>
            <a:r>
              <a:rPr lang="en-GB" dirty="0"/>
              <a:t>More students from widening access backgrounds (highest ever at 16.9%) – care experienced, estranged, student carers</a:t>
            </a:r>
          </a:p>
          <a:p>
            <a:pPr marL="0" indent="0">
              <a:buFontTx/>
              <a:buNone/>
            </a:pPr>
            <a:endParaRPr lang="en-GB" b="0" dirty="0">
              <a:solidFill>
                <a:schemeClr val="tx1"/>
              </a:solidFill>
              <a:latin typeface="+mn-lt"/>
              <a:cs typeface="+mn-cs"/>
            </a:endParaRPr>
          </a:p>
          <a:p>
            <a:pPr marL="0" indent="0">
              <a:buFontTx/>
              <a:buNone/>
            </a:pPr>
            <a:r>
              <a:rPr lang="en-US" b="0" dirty="0">
                <a:solidFill>
                  <a:srgbClr val="827F77"/>
                </a:solidFill>
                <a:latin typeface="+mn-lt"/>
                <a:cs typeface="Arial"/>
              </a:rPr>
              <a:t>White working-class boys struggling for degree attainment </a:t>
            </a:r>
            <a:endParaRPr lang="en-US" b="0" dirty="0">
              <a:solidFill>
                <a:srgbClr val="2B7050"/>
              </a:solidFill>
              <a:latin typeface="+mn-lt"/>
              <a:cs typeface="Arial"/>
            </a:endParaRPr>
          </a:p>
          <a:p>
            <a:pPr marL="0" indent="0">
              <a:buFont typeface="Arial"/>
              <a:buNone/>
            </a:pPr>
            <a:endParaRPr lang="en-GB" dirty="0"/>
          </a:p>
          <a:p>
            <a:r>
              <a:rPr lang="en-GB" dirty="0"/>
              <a:t>Research – Pearsons, Thriving Learners – </a:t>
            </a:r>
            <a:r>
              <a:rPr lang="en-GB" dirty="0" err="1"/>
              <a:t>WonkHE</a:t>
            </a:r>
            <a:r>
              <a:rPr lang="en-GB" dirty="0"/>
              <a:t>/Pearsons research updated in 2023 confirms  loneliness and disconnection persist and link this strongly to financial causes and to mental ill health as an effect. Particularly acute amongst certain groups – research students, LGBTQ+</a:t>
            </a:r>
          </a:p>
          <a:p>
            <a:endParaRPr lang="en-GB" dirty="0"/>
          </a:p>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12</a:t>
            </a:fld>
            <a:endParaRPr lang="en-US"/>
          </a:p>
        </p:txBody>
      </p:sp>
    </p:spTree>
    <p:extLst>
      <p:ext uri="{BB962C8B-B14F-4D97-AF65-F5344CB8AC3E}">
        <p14:creationId xmlns:p14="http://schemas.microsoft.com/office/powerpoint/2010/main" val="84141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88% of graduates from Scottish universities are in some form of work or further study (“positive destinations”)</a:t>
            </a:r>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17</a:t>
            </a:fld>
            <a:endParaRPr lang="en-US"/>
          </a:p>
        </p:txBody>
      </p:sp>
    </p:spTree>
    <p:extLst>
      <p:ext uri="{BB962C8B-B14F-4D97-AF65-F5344CB8AC3E}">
        <p14:creationId xmlns:p14="http://schemas.microsoft.com/office/powerpoint/2010/main" val="580997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19</a:t>
            </a:fld>
            <a:endParaRPr lang="en-US"/>
          </a:p>
        </p:txBody>
      </p:sp>
    </p:spTree>
    <p:extLst>
      <p:ext uri="{BB962C8B-B14F-4D97-AF65-F5344CB8AC3E}">
        <p14:creationId xmlns:p14="http://schemas.microsoft.com/office/powerpoint/2010/main" val="3503641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Be Connected | About | University of Stirling</a:t>
            </a:r>
            <a:endParaRPr lang="en-GB"/>
          </a:p>
          <a:p>
            <a:r>
              <a:rPr lang="en-US">
                <a:hlinkClick r:id="rId4"/>
              </a:rPr>
              <a:t>We are Strathclyde September Entrants | University of Strathclyde</a:t>
            </a:r>
            <a:endParaRPr lang="en-US"/>
          </a:p>
          <a:p>
            <a:r>
              <a:rPr lang="en-GB">
                <a:hlinkClick r:id="rId5"/>
              </a:rPr>
              <a:t>Cultural-Services-Toolkit-Living-Black-at-University-Commission-2023.pdf</a:t>
            </a:r>
            <a:endParaRPr lang="en-GB">
              <a:hlinkClick r:id="rId6"/>
            </a:endParaRPr>
          </a:p>
          <a:p>
            <a:r>
              <a:rPr lang="en-GB" err="1">
                <a:hlinkClick r:id="rId6"/>
              </a:rPr>
              <a:t>RGUplus</a:t>
            </a:r>
            <a:r>
              <a:rPr lang="en-GB">
                <a:hlinkClick r:id="rId6"/>
              </a:rPr>
              <a:t> | RGU</a:t>
            </a:r>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20</a:t>
            </a:fld>
            <a:endParaRPr lang="en-US"/>
          </a:p>
        </p:txBody>
      </p:sp>
    </p:spTree>
    <p:extLst>
      <p:ext uri="{BB962C8B-B14F-4D97-AF65-F5344CB8AC3E}">
        <p14:creationId xmlns:p14="http://schemas.microsoft.com/office/powerpoint/2010/main" val="1902199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Strathclyde Suicide Prevention Strategy</a:t>
            </a:r>
          </a:p>
          <a:p>
            <a:r>
              <a:rPr lang="en-US" dirty="0"/>
              <a:t>Gender based violence</a:t>
            </a:r>
          </a:p>
          <a:p>
            <a:pPr lvl="1"/>
            <a:r>
              <a:rPr lang="en-US" dirty="0"/>
              <a:t>Stirling strategy</a:t>
            </a:r>
          </a:p>
          <a:p>
            <a:pPr lvl="1"/>
            <a:r>
              <a:rPr lang="en-US" dirty="0"/>
              <a:t>GCU Erase the Grey </a:t>
            </a:r>
          </a:p>
          <a:p>
            <a:pPr lvl="1"/>
            <a:r>
              <a:rPr lang="en-US" dirty="0"/>
              <a:t>Report and Support</a:t>
            </a:r>
          </a:p>
          <a:p>
            <a:r>
              <a:rPr lang="en-US" dirty="0"/>
              <a:t>Attendance and engagement monitoring</a:t>
            </a:r>
            <a:endParaRPr lang="en-GB" dirty="0"/>
          </a:p>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21</a:t>
            </a:fld>
            <a:endParaRPr lang="en-US"/>
          </a:p>
        </p:txBody>
      </p:sp>
    </p:spTree>
    <p:extLst>
      <p:ext uri="{BB962C8B-B14F-4D97-AF65-F5344CB8AC3E}">
        <p14:creationId xmlns:p14="http://schemas.microsoft.com/office/powerpoint/2010/main" val="348989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does it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Co-designing experiences, integration into decision making structures, </a:t>
            </a:r>
            <a:r>
              <a:rPr lang="en-US" err="1"/>
              <a:t>recognising</a:t>
            </a:r>
            <a:r>
              <a:rPr lang="en-US"/>
              <a:t> experiences and needs of diverse student body</a:t>
            </a:r>
            <a:endParaRPr lang="en-GB"/>
          </a:p>
          <a:p>
            <a:endParaRPr lang="en-GB"/>
          </a:p>
          <a:p>
            <a:r>
              <a:rPr lang="en-GB"/>
              <a:t>Real life example of change for the better e.g. new tuition fee structures </a:t>
            </a:r>
          </a:p>
        </p:txBody>
      </p:sp>
      <p:sp>
        <p:nvSpPr>
          <p:cNvPr id="4" name="Slide Number Placeholder 3"/>
          <p:cNvSpPr>
            <a:spLocks noGrp="1"/>
          </p:cNvSpPr>
          <p:nvPr>
            <p:ph type="sldNum" sz="quarter" idx="5"/>
          </p:nvPr>
        </p:nvSpPr>
        <p:spPr/>
        <p:txBody>
          <a:bodyPr/>
          <a:lstStyle/>
          <a:p>
            <a:fld id="{551F6536-074C-7C47-ADA5-29478494173A}" type="slidenum">
              <a:rPr lang="en-US" smtClean="0"/>
              <a:t>22</a:t>
            </a:fld>
            <a:endParaRPr lang="en-US"/>
          </a:p>
        </p:txBody>
      </p:sp>
    </p:spTree>
    <p:extLst>
      <p:ext uri="{BB962C8B-B14F-4D97-AF65-F5344CB8AC3E}">
        <p14:creationId xmlns:p14="http://schemas.microsoft.com/office/powerpoint/2010/main" val="1427203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Student Representation &amp; Partnership | RGU</a:t>
            </a:r>
            <a:endParaRPr lang="en-GB"/>
          </a:p>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23</a:t>
            </a:fld>
            <a:endParaRPr lang="en-US"/>
          </a:p>
        </p:txBody>
      </p:sp>
    </p:spTree>
    <p:extLst>
      <p:ext uri="{BB962C8B-B14F-4D97-AF65-F5344CB8AC3E}">
        <p14:creationId xmlns:p14="http://schemas.microsoft.com/office/powerpoint/2010/main" val="176417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2641A7-3DD4-412D-931B-70F0E34205AF}" type="slidenum">
              <a:rPr lang="en-GB" smtClean="0"/>
              <a:t>24</a:t>
            </a:fld>
            <a:endParaRPr lang="en-GB"/>
          </a:p>
        </p:txBody>
      </p:sp>
    </p:spTree>
    <p:extLst>
      <p:ext uri="{BB962C8B-B14F-4D97-AF65-F5344CB8AC3E}">
        <p14:creationId xmlns:p14="http://schemas.microsoft.com/office/powerpoint/2010/main" val="135427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explore some of this work in more detail during the workshop later today</a:t>
            </a:r>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25</a:t>
            </a:fld>
            <a:endParaRPr lang="en-US"/>
          </a:p>
        </p:txBody>
      </p:sp>
    </p:spTree>
    <p:extLst>
      <p:ext uri="{BB962C8B-B14F-4D97-AF65-F5344CB8AC3E}">
        <p14:creationId xmlns:p14="http://schemas.microsoft.com/office/powerpoint/2010/main" val="79353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flagship development was Halfon’s requirement for all English universities to sign up to the Mental Health Charter by September 2024. This comes at a fairly significant financial cost (fees and need for staff time to manage the process.)</a:t>
            </a:r>
          </a:p>
          <a:p>
            <a:endParaRPr lang="en-US"/>
          </a:p>
          <a:p>
            <a:r>
              <a:rPr lang="en-US"/>
              <a:t>The requirement comes with no additional investment in universities, and fails to </a:t>
            </a:r>
            <a:r>
              <a:rPr lang="en-US" err="1"/>
              <a:t>recognise</a:t>
            </a:r>
            <a:r>
              <a:rPr lang="en-US"/>
              <a:t> the associated costs of engaging.</a:t>
            </a:r>
          </a:p>
          <a:p>
            <a:endParaRPr lang="en-US"/>
          </a:p>
          <a:p>
            <a:r>
              <a:rPr lang="en-US"/>
              <a:t>7.6m</a:t>
            </a:r>
          </a:p>
          <a:p>
            <a:endParaRPr lang="en-US"/>
          </a:p>
          <a:p>
            <a:r>
              <a:rPr lang="en-US"/>
              <a:t>On the other side of the argument, campaigners with lived experience of student suicide argue that the requirement is toothless, as it doesn’t actually require universities to complete the Charter process, meaning that they don’t have their approaches to student mental health assessed independently.</a:t>
            </a:r>
          </a:p>
          <a:p>
            <a:endParaRPr lang="en-US"/>
          </a:p>
          <a:p>
            <a:r>
              <a:rPr lang="en-US"/>
              <a:t>AMOSSHE </a:t>
            </a:r>
            <a:r>
              <a:rPr lang="en-US" err="1"/>
              <a:t>recognises</a:t>
            </a:r>
            <a:r>
              <a:rPr lang="en-US"/>
              <a:t> the key role that universities have in supporting students who are at risk of who are experiencing a decline in their mental health, but there are a few principles we want politicians, campaigners and sector leaders to understand:</a:t>
            </a:r>
          </a:p>
          <a:p>
            <a:endParaRPr lang="en-US"/>
          </a:p>
          <a:p>
            <a:pPr marL="0" indent="0">
              <a:buNone/>
            </a:pPr>
            <a:endParaRPr lang="en-US"/>
          </a:p>
        </p:txBody>
      </p:sp>
      <p:sp>
        <p:nvSpPr>
          <p:cNvPr id="4" name="Slide Number Placeholder 3"/>
          <p:cNvSpPr>
            <a:spLocks noGrp="1"/>
          </p:cNvSpPr>
          <p:nvPr>
            <p:ph type="sldNum" sz="quarter" idx="5"/>
          </p:nvPr>
        </p:nvSpPr>
        <p:spPr/>
        <p:txBody>
          <a:bodyPr/>
          <a:lstStyle/>
          <a:p>
            <a:fld id="{782641A7-3DD4-412D-931B-70F0E34205AF}" type="slidenum">
              <a:rPr lang="en-GB" smtClean="0"/>
              <a:t>27</a:t>
            </a:fld>
            <a:endParaRPr lang="en-GB"/>
          </a:p>
        </p:txBody>
      </p:sp>
    </p:spTree>
    <p:extLst>
      <p:ext uri="{BB962C8B-B14F-4D97-AF65-F5344CB8AC3E}">
        <p14:creationId xmlns:p14="http://schemas.microsoft.com/office/powerpoint/2010/main" val="305293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F6536-074C-7C47-ADA5-29478494173A}" type="slidenum">
              <a:rPr lang="en-US" smtClean="0"/>
              <a:t>2</a:t>
            </a:fld>
            <a:endParaRPr lang="en-US"/>
          </a:p>
        </p:txBody>
      </p:sp>
    </p:spTree>
    <p:extLst>
      <p:ext uri="{BB962C8B-B14F-4D97-AF65-F5344CB8AC3E}">
        <p14:creationId xmlns:p14="http://schemas.microsoft.com/office/powerpoint/2010/main" val="1723846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discuss this in more detail during the mental health workshop later today</a:t>
            </a:r>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28</a:t>
            </a:fld>
            <a:endParaRPr lang="en-US"/>
          </a:p>
        </p:txBody>
      </p:sp>
    </p:spTree>
    <p:extLst>
      <p:ext uri="{BB962C8B-B14F-4D97-AF65-F5344CB8AC3E}">
        <p14:creationId xmlns:p14="http://schemas.microsoft.com/office/powerpoint/2010/main" val="398220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of new models that are fit for purpose</a:t>
            </a:r>
          </a:p>
          <a:p>
            <a:pPr marL="0" indent="0">
              <a:buNone/>
            </a:pPr>
            <a:endParaRPr lang="en-US" dirty="0"/>
          </a:p>
          <a:p>
            <a:r>
              <a:rPr lang="en-US" dirty="0"/>
              <a:t>Move away from traditional academic PT models to student experience strategies, support integrated into Schools, whole-School and whole institution support frameworks and referral pathways, boundaries, training, referrals</a:t>
            </a:r>
          </a:p>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29</a:t>
            </a:fld>
            <a:endParaRPr lang="en-US"/>
          </a:p>
        </p:txBody>
      </p:sp>
    </p:spTree>
    <p:extLst>
      <p:ext uri="{BB962C8B-B14F-4D97-AF65-F5344CB8AC3E}">
        <p14:creationId xmlns:p14="http://schemas.microsoft.com/office/powerpoint/2010/main" val="3846612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2641A7-3DD4-412D-931B-70F0E34205AF}" type="slidenum">
              <a:rPr lang="en-GB" smtClean="0"/>
              <a:t>30</a:t>
            </a:fld>
            <a:endParaRPr lang="en-GB"/>
          </a:p>
        </p:txBody>
      </p:sp>
    </p:spTree>
    <p:extLst>
      <p:ext uri="{BB962C8B-B14F-4D97-AF65-F5344CB8AC3E}">
        <p14:creationId xmlns:p14="http://schemas.microsoft.com/office/powerpoint/2010/main" val="78123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2641A7-3DD4-412D-931B-70F0E34205AF}" type="slidenum">
              <a:rPr lang="en-GB" smtClean="0"/>
              <a:t>31</a:t>
            </a:fld>
            <a:endParaRPr lang="en-GB"/>
          </a:p>
        </p:txBody>
      </p:sp>
    </p:spTree>
    <p:extLst>
      <p:ext uri="{BB962C8B-B14F-4D97-AF65-F5344CB8AC3E}">
        <p14:creationId xmlns:p14="http://schemas.microsoft.com/office/powerpoint/2010/main" val="327959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Scottish students (domiciled in Scotland) has </a:t>
            </a:r>
            <a:r>
              <a:rPr lang="en-US" b="1" dirty="0"/>
              <a:t>risen slightly</a:t>
            </a:r>
            <a:r>
              <a:rPr lang="en-US" dirty="0"/>
              <a:t> in 2023-24 compared to previous years. </a:t>
            </a:r>
            <a:r>
              <a:rPr lang="en-US" dirty="0">
                <a:hlinkClick r:id="rId3"/>
              </a:rPr>
              <a:t>scottishgov-newsroom.prgloo.com+1</a:t>
            </a:r>
            <a:endParaRPr lang="en-US" dirty="0"/>
          </a:p>
          <a:p>
            <a:r>
              <a:rPr lang="en-US" dirty="0"/>
              <a:t>Meanwhile, international student numbers have fallen notably, especially </a:t>
            </a:r>
            <a:r>
              <a:rPr lang="en-US" b="1" dirty="0"/>
              <a:t>non-EU</a:t>
            </a:r>
            <a:r>
              <a:rPr lang="en-US" dirty="0"/>
              <a:t> students and particularly at postgraduate taught level:</a:t>
            </a:r>
          </a:p>
          <a:p>
            <a:r>
              <a:rPr lang="en-US" dirty="0"/>
              <a:t>Widening access is progressing: in 2023-24, </a:t>
            </a:r>
            <a:r>
              <a:rPr lang="en-US" b="1" dirty="0"/>
              <a:t>16.7%</a:t>
            </a:r>
            <a:r>
              <a:rPr lang="en-US" dirty="0"/>
              <a:t> of full-time first degree entrants came from Scotland’s 20% most deprived areas. That’s slightly up from 16.3% the previous year.</a:t>
            </a:r>
          </a:p>
          <a:p>
            <a:endParaRPr lang="en-US" dirty="0"/>
          </a:p>
        </p:txBody>
      </p:sp>
      <p:sp>
        <p:nvSpPr>
          <p:cNvPr id="4" name="Slide Number Placeholder 3"/>
          <p:cNvSpPr>
            <a:spLocks noGrp="1"/>
          </p:cNvSpPr>
          <p:nvPr>
            <p:ph type="sldNum" sz="quarter" idx="5"/>
          </p:nvPr>
        </p:nvSpPr>
        <p:spPr/>
        <p:txBody>
          <a:bodyPr/>
          <a:lstStyle/>
          <a:p>
            <a:fld id="{551F6536-074C-7C47-ADA5-29478494173A}" type="slidenum">
              <a:rPr lang="en-US" smtClean="0"/>
              <a:t>5</a:t>
            </a:fld>
            <a:endParaRPr lang="en-US"/>
          </a:p>
        </p:txBody>
      </p:sp>
    </p:spTree>
    <p:extLst>
      <p:ext uri="{BB962C8B-B14F-4D97-AF65-F5344CB8AC3E}">
        <p14:creationId xmlns:p14="http://schemas.microsoft.com/office/powerpoint/2010/main" val="170143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there are significant variances between universities, with a small number of universities more successful in RUK and international student recruitment and some being much more local in terms of their recruitment to date. Significant differences in success around meeting widening access targets, due to factors such as urban/rural splits.</a:t>
            </a:r>
            <a:endParaRPr lang="en-GB"/>
          </a:p>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6</a:t>
            </a:fld>
            <a:endParaRPr lang="en-US"/>
          </a:p>
        </p:txBody>
      </p:sp>
    </p:spTree>
    <p:extLst>
      <p:ext uri="{BB962C8B-B14F-4D97-AF65-F5344CB8AC3E}">
        <p14:creationId xmlns:p14="http://schemas.microsoft.com/office/powerpoint/2010/main" val="298476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Scotland’s Tertiary Quality Enhancement Framework - Scottish Funding Council</a:t>
            </a:r>
            <a:endParaRPr lang="en-US" dirty="0"/>
          </a:p>
          <a:p>
            <a:endParaRPr lang="en-US" dirty="0"/>
          </a:p>
          <a:p>
            <a:r>
              <a:rPr lang="en-US" sz="1200" b="1" i="0" kern="1200" dirty="0">
                <a:solidFill>
                  <a:schemeClr val="tx1"/>
                </a:solidFill>
                <a:effectLst/>
                <a:latin typeface="+mn-lt"/>
                <a:ea typeface="+mn-ea"/>
                <a:cs typeface="+mn-cs"/>
              </a:rPr>
              <a:t>Is the provision delivered by Scotland’s colleges and universities of high quality and is it improving?</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SFC partnered with our colleges, universities, sector leading bodies, agencies and students to create the TQEF and it was fully implemented from the 2024-25 academic year. The TQEF will:</a:t>
            </a:r>
          </a:p>
          <a:p>
            <a:r>
              <a:rPr lang="en-US" sz="1200" b="0" i="0" kern="1200" dirty="0">
                <a:solidFill>
                  <a:schemeClr val="tx1"/>
                </a:solidFill>
                <a:effectLst/>
                <a:latin typeface="+mn-lt"/>
                <a:ea typeface="+mn-ea"/>
                <a:cs typeface="+mn-cs"/>
              </a:rPr>
              <a:t>Protect academic standards and enhance the student learning experience.</a:t>
            </a:r>
          </a:p>
          <a:p>
            <a:r>
              <a:rPr lang="en-US" sz="1200" b="0" i="0" kern="1200" dirty="0">
                <a:solidFill>
                  <a:schemeClr val="tx1"/>
                </a:solidFill>
                <a:effectLst/>
                <a:latin typeface="+mn-lt"/>
                <a:ea typeface="+mn-ea"/>
                <a:cs typeface="+mn-cs"/>
              </a:rPr>
              <a:t>Ensure our quality arrangements continue to be fit for purpose to support innovation in learning and more flexible models of delivery.</a:t>
            </a:r>
          </a:p>
          <a:p>
            <a:r>
              <a:rPr lang="en-US" sz="1200" b="0" i="0" kern="1200" dirty="0">
                <a:solidFill>
                  <a:schemeClr val="tx1"/>
                </a:solidFill>
                <a:effectLst/>
                <a:latin typeface="+mn-lt"/>
                <a:ea typeface="+mn-ea"/>
                <a:cs typeface="+mn-cs"/>
              </a:rPr>
              <a:t>Help create seamless pathways for learners and support more students to achieve positive outcomes.</a:t>
            </a:r>
          </a:p>
          <a:p>
            <a:r>
              <a:rPr lang="en-US" sz="1200" b="0" i="0" kern="1200" dirty="0">
                <a:solidFill>
                  <a:schemeClr val="tx1"/>
                </a:solidFill>
                <a:effectLst/>
                <a:latin typeface="+mn-lt"/>
                <a:ea typeface="+mn-ea"/>
                <a:cs typeface="+mn-cs"/>
              </a:rPr>
              <a:t>Support more effective collaboration across colleges and universities, removing barriers to the sharing of innovation and learning, thereby promoting tertiary collaborations, where institutions wish to do so.</a:t>
            </a:r>
          </a:p>
          <a:p>
            <a:r>
              <a:rPr lang="en-US" sz="1200" b="0" i="0" kern="1200" dirty="0">
                <a:solidFill>
                  <a:schemeClr val="tx1"/>
                </a:solidFill>
                <a:effectLst/>
                <a:latin typeface="+mn-lt"/>
                <a:ea typeface="+mn-ea"/>
                <a:cs typeface="+mn-cs"/>
              </a:rPr>
              <a:t>Foster a shared learning community leading to a common language and culture around learning and teaching across the tertiary system.</a:t>
            </a:r>
          </a:p>
          <a:p>
            <a:endParaRPr lang="en-US" sz="1200"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7</a:t>
            </a:fld>
            <a:endParaRPr lang="en-US"/>
          </a:p>
        </p:txBody>
      </p:sp>
    </p:spTree>
    <p:extLst>
      <p:ext uri="{BB962C8B-B14F-4D97-AF65-F5344CB8AC3E}">
        <p14:creationId xmlns:p14="http://schemas.microsoft.com/office/powerpoint/2010/main" val="234140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The funding received for teaching Scottish students does not cover the full teaching costs, forcing universities to rely heavily on international student fees to subsidize these costs. </a:t>
            </a:r>
          </a:p>
          <a:p>
            <a:pPr fontAlgn="ctr"/>
            <a:endParaRPr lang="en-US" sz="1200" kern="1200" dirty="0">
              <a:solidFill>
                <a:schemeClr val="tx1"/>
              </a:solidFill>
              <a:effectLst/>
              <a:latin typeface="+mn-lt"/>
              <a:ea typeface="+mn-ea"/>
              <a:cs typeface="+mn-cs"/>
            </a:endParaRPr>
          </a:p>
          <a:p>
            <a:pPr fontAlgn="ctr"/>
            <a:r>
              <a:rPr lang="en-US" sz="1200" kern="1200" dirty="0">
                <a:solidFill>
                  <a:schemeClr val="tx1"/>
                </a:solidFill>
                <a:effectLst/>
                <a:latin typeface="+mn-lt"/>
                <a:ea typeface="+mn-ea"/>
                <a:cs typeface="+mn-cs"/>
              </a:rPr>
              <a:t>This reliance creates financial instability, as university income levels can fluctuate depending on international recruitment. </a:t>
            </a:r>
          </a:p>
          <a:p>
            <a:br>
              <a:rPr lang="en-US" sz="1200" b="0" i="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8</a:t>
            </a:fld>
            <a:endParaRPr lang="en-US"/>
          </a:p>
        </p:txBody>
      </p:sp>
    </p:spTree>
    <p:extLst>
      <p:ext uri="{BB962C8B-B14F-4D97-AF65-F5344CB8AC3E}">
        <p14:creationId xmlns:p14="http://schemas.microsoft.com/office/powerpoint/2010/main" val="8878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The funding received for teaching Scottish students does not cover the full teaching costs, forcing universities to rely heavily on international student fees to subsidize these costs. </a:t>
            </a:r>
          </a:p>
          <a:p>
            <a:r>
              <a:rPr lang="en-US" dirty="0"/>
              <a:t>This reliance creates financial instability, as university income levels can fluctuate depending on international recruitment.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Universities also generate income from international student fees, research grants, and other sources to supplement government funding, which is often insufficient for teaching costs. This dual system has created financial pressure on universities, leading to a reliance on foreign student fees to subsidize domestic teaching costs. </a:t>
            </a:r>
            <a:endParaRPr lang="en-GB" sz="1050" dirty="0">
              <a:ea typeface="Calibri" panose="020F0502020204030204"/>
              <a:cs typeface="Calibri" panose="020F0502020204030204"/>
            </a:endParaRPr>
          </a:p>
          <a:p>
            <a:endParaRPr lang="en-US" dirty="0"/>
          </a:p>
          <a:p>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9</a:t>
            </a:fld>
            <a:endParaRPr lang="en-US"/>
          </a:p>
        </p:txBody>
      </p:sp>
    </p:spTree>
    <p:extLst>
      <p:ext uri="{BB962C8B-B14F-4D97-AF65-F5344CB8AC3E}">
        <p14:creationId xmlns:p14="http://schemas.microsoft.com/office/powerpoint/2010/main" val="171673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10</a:t>
            </a:fld>
            <a:endParaRPr lang="en-US"/>
          </a:p>
        </p:txBody>
      </p:sp>
    </p:spTree>
    <p:extLst>
      <p:ext uri="{BB962C8B-B14F-4D97-AF65-F5344CB8AC3E}">
        <p14:creationId xmlns:p14="http://schemas.microsoft.com/office/powerpoint/2010/main" val="64710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more like 7 in 10 UK universities facing financial challenges</a:t>
            </a:r>
            <a:endParaRPr lang="en-GB" dirty="0"/>
          </a:p>
        </p:txBody>
      </p:sp>
      <p:sp>
        <p:nvSpPr>
          <p:cNvPr id="4" name="Slide Number Placeholder 3"/>
          <p:cNvSpPr>
            <a:spLocks noGrp="1"/>
          </p:cNvSpPr>
          <p:nvPr>
            <p:ph type="sldNum" sz="quarter" idx="5"/>
          </p:nvPr>
        </p:nvSpPr>
        <p:spPr/>
        <p:txBody>
          <a:bodyPr/>
          <a:lstStyle/>
          <a:p>
            <a:fld id="{551F6536-074C-7C47-ADA5-29478494173A}" type="slidenum">
              <a:rPr lang="en-US" smtClean="0"/>
              <a:t>11</a:t>
            </a:fld>
            <a:endParaRPr lang="en-US"/>
          </a:p>
        </p:txBody>
      </p:sp>
    </p:spTree>
    <p:extLst>
      <p:ext uri="{BB962C8B-B14F-4D97-AF65-F5344CB8AC3E}">
        <p14:creationId xmlns:p14="http://schemas.microsoft.com/office/powerpoint/2010/main" val="90504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6266" y="2914805"/>
            <a:ext cx="9144000" cy="1042336"/>
          </a:xfrm>
          <a:prstGeom prst="rect">
            <a:avLst/>
          </a:prstGeom>
        </p:spPr>
        <p:txBody>
          <a:bodyPr anchor="t">
            <a:normAutofit/>
          </a:bodyPr>
          <a:lstStyle>
            <a:lvl1pPr algn="l">
              <a:defRPr sz="3200" b="1">
                <a:solidFill>
                  <a:schemeClr val="bg1"/>
                </a:solidFill>
                <a:latin typeface="+mn-lt"/>
              </a:defRPr>
            </a:lvl1pPr>
          </a:lstStyle>
          <a:p>
            <a:r>
              <a:rPr lang="en-US"/>
              <a:t>Click to edit Master title style</a:t>
            </a:r>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219619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100" y="1096431"/>
            <a:ext cx="4051300" cy="1054100"/>
          </a:xfrm>
          <a:prstGeom prst="rect">
            <a:avLst/>
          </a:prstGeom>
        </p:spPr>
        <p:txBody>
          <a:bodyPr anchor="t"/>
          <a:lstStyle>
            <a:lvl1pPr>
              <a:defRPr sz="3200" b="1">
                <a:solidFill>
                  <a:srgbClr val="69216A"/>
                </a:solidFill>
                <a:latin typeface="+mn-lt"/>
              </a:defRPr>
            </a:lvl1pPr>
          </a:lstStyle>
          <a:p>
            <a:r>
              <a:rPr lang="en-US"/>
              <a:t>Click to edit Master title style</a:t>
            </a:r>
          </a:p>
        </p:txBody>
      </p:sp>
      <p:sp>
        <p:nvSpPr>
          <p:cNvPr id="3" name="Content Placeholder 2"/>
          <p:cNvSpPr>
            <a:spLocks noGrp="1"/>
          </p:cNvSpPr>
          <p:nvPr>
            <p:ph idx="1"/>
          </p:nvPr>
        </p:nvSpPr>
        <p:spPr>
          <a:xfrm>
            <a:off x="4891087" y="1096431"/>
            <a:ext cx="6356519" cy="4629150"/>
          </a:xfrm>
          <a:prstGeom prst="rect">
            <a:avLst/>
          </a:prstGeom>
        </p:spPr>
        <p:txBody>
          <a:bodyPr/>
          <a:lstStyle>
            <a:lvl1pPr>
              <a:defRPr sz="3200">
                <a:solidFill>
                  <a:srgbClr val="69216A"/>
                </a:solidFill>
              </a:defRPr>
            </a:lvl1pPr>
            <a:lvl2pPr>
              <a:defRPr sz="2800"/>
            </a:lvl2pPr>
            <a:lvl3pPr>
              <a:defRPr sz="2400">
                <a:solidFill>
                  <a:srgbClr val="69216A"/>
                </a:solidFill>
              </a:defRPr>
            </a:lvl3pPr>
            <a:lvl4pPr>
              <a:defRPr sz="2000"/>
            </a:lvl4pPr>
            <a:lvl5pPr>
              <a:defRPr sz="2000">
                <a:solidFill>
                  <a:srgbClr val="69216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7688" y="2167465"/>
            <a:ext cx="404966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3"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4"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52933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891086" y="1096432"/>
            <a:ext cx="6172200" cy="4620683"/>
          </a:xfrm>
          <a:prstGeom prst="rect">
            <a:avLst/>
          </a:prstGeo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Title 1"/>
          <p:cNvSpPr>
            <a:spLocks noGrp="1"/>
          </p:cNvSpPr>
          <p:nvPr>
            <p:ph type="title"/>
          </p:nvPr>
        </p:nvSpPr>
        <p:spPr>
          <a:xfrm>
            <a:off x="546098" y="1096432"/>
            <a:ext cx="3933825" cy="1054100"/>
          </a:xfrm>
          <a:prstGeom prst="rect">
            <a:avLst/>
          </a:prstGeom>
        </p:spPr>
        <p:txBody>
          <a:bodyPr anchor="t"/>
          <a:lstStyle>
            <a:lvl1pPr>
              <a:defRPr sz="3200" b="1">
                <a:solidFill>
                  <a:srgbClr val="69216A"/>
                </a:solidFill>
                <a:latin typeface="+mn-lt"/>
              </a:defRPr>
            </a:lvl1pPr>
          </a:lstStyle>
          <a:p>
            <a:r>
              <a:rPr lang="en-US"/>
              <a:t>Click to edit Master title style</a:t>
            </a:r>
          </a:p>
        </p:txBody>
      </p:sp>
      <p:sp>
        <p:nvSpPr>
          <p:cNvPr id="9" name="Text Placeholder 3"/>
          <p:cNvSpPr>
            <a:spLocks noGrp="1"/>
          </p:cNvSpPr>
          <p:nvPr>
            <p:ph type="body" sz="half" idx="2"/>
          </p:nvPr>
        </p:nvSpPr>
        <p:spPr>
          <a:xfrm>
            <a:off x="547686" y="2167466"/>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7"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8"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25629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1866495"/>
            <a:ext cx="9144000" cy="1042336"/>
          </a:xfrm>
          <a:prstGeom prst="rect">
            <a:avLst/>
          </a:prstGeom>
        </p:spPr>
        <p:txBody>
          <a:bodyPr anchor="t">
            <a:normAutofit/>
          </a:bodyPr>
          <a:lstStyle>
            <a:lvl1pPr algn="l">
              <a:defRPr sz="5500" b="1">
                <a:solidFill>
                  <a:schemeClr val="accent1"/>
                </a:solidFill>
                <a:latin typeface="+mn-lt"/>
              </a:defRPr>
            </a:lvl1pPr>
          </a:lstStyle>
          <a:p>
            <a:r>
              <a:rPr lang="en-US"/>
              <a:t>Click to edit Master title style</a:t>
            </a:r>
          </a:p>
        </p:txBody>
      </p:sp>
      <p:sp>
        <p:nvSpPr>
          <p:cNvPr id="3" name="Subtitle 2"/>
          <p:cNvSpPr>
            <a:spLocks noGrp="1"/>
          </p:cNvSpPr>
          <p:nvPr>
            <p:ph type="subTitle" idx="1"/>
          </p:nvPr>
        </p:nvSpPr>
        <p:spPr>
          <a:xfrm>
            <a:off x="609595" y="3085042"/>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69868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a:t>Click to edit Master title style</a:t>
            </a:r>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57357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15791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364" y="1027646"/>
            <a:ext cx="10515600" cy="939125"/>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3" name="Content Placeholder 2"/>
          <p:cNvSpPr>
            <a:spLocks noGrp="1"/>
          </p:cNvSpPr>
          <p:nvPr>
            <p:ph sz="half" idx="1"/>
          </p:nvPr>
        </p:nvSpPr>
        <p:spPr>
          <a:xfrm>
            <a:off x="593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27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209379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324" y="1870148"/>
            <a:ext cx="5157787"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1324" y="2468592"/>
            <a:ext cx="5157787"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69001" y="1870148"/>
            <a:ext cx="5183188"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60534" y="2477059"/>
            <a:ext cx="5183188"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591323" y="1028230"/>
            <a:ext cx="10509173" cy="939125"/>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1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8"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9"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73181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93363" y="1028700"/>
            <a:ext cx="10515600" cy="1257300"/>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13"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4"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5"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69734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graphicFrame>
        <p:nvGraphicFramePr>
          <p:cNvPr id="5" name="Chart 4"/>
          <p:cNvGraphicFramePr/>
          <p:nvPr userDrawn="1">
            <p:extLst>
              <p:ext uri="{D42A27DB-BD31-4B8C-83A1-F6EECF244321}">
                <p14:modId xmlns:p14="http://schemas.microsoft.com/office/powerpoint/2010/main" val="2047482558"/>
              </p:ext>
            </p:extLst>
          </p:nvPr>
        </p:nvGraphicFramePr>
        <p:xfrm>
          <a:off x="656863" y="901699"/>
          <a:ext cx="10515600" cy="5029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9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4200" y="1028700"/>
            <a:ext cx="10871200" cy="706470"/>
          </a:xfrm>
          <a:prstGeom prst="rect">
            <a:avLst/>
          </a:prstGeom>
        </p:spPr>
        <p:txBody>
          <a:bodyPr/>
          <a:lstStyle>
            <a:lvl1pPr>
              <a:defRPr b="0">
                <a:solidFill>
                  <a:srgbClr val="69216A"/>
                </a:solidFill>
                <a:latin typeface="+mn-lt"/>
              </a:defRPr>
            </a:lvl1pPr>
          </a:lstStyle>
          <a:p>
            <a:r>
              <a:rPr lang="en-US"/>
              <a:t>Click to edit Master title style</a:t>
            </a:r>
          </a:p>
        </p:txBody>
      </p:sp>
      <p:graphicFrame>
        <p:nvGraphicFramePr>
          <p:cNvPr id="3" name="Table 2"/>
          <p:cNvGraphicFramePr>
            <a:graphicFrameLocks noGrp="1"/>
          </p:cNvGraphicFramePr>
          <p:nvPr userDrawn="1">
            <p:extLst>
              <p:ext uri="{D42A27DB-BD31-4B8C-83A1-F6EECF244321}">
                <p14:modId xmlns:p14="http://schemas.microsoft.com/office/powerpoint/2010/main" val="1951304287"/>
              </p:ext>
            </p:extLst>
          </p:nvPr>
        </p:nvGraphicFramePr>
        <p:xfrm>
          <a:off x="584200" y="1755840"/>
          <a:ext cx="10871200" cy="3971864"/>
        </p:xfrm>
        <a:graphic>
          <a:graphicData uri="http://schemas.openxmlformats.org/drawingml/2006/table">
            <a:tbl>
              <a:tblPr firstRow="1" bandRow="1">
                <a:tableStyleId>{5C22544A-7EE6-4342-B048-85BDC9FD1C3A}</a:tableStyleId>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3589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50128">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tc>
                  <a:txBody>
                    <a:bodyPr/>
                    <a:lstStyle/>
                    <a:p>
                      <a:endParaRPr lang="en-US">
                        <a:solidFill>
                          <a:srgbClr val="9D739E"/>
                        </a:solidFill>
                      </a:endParaRPr>
                    </a:p>
                  </a:txBody>
                  <a:tcPr>
                    <a:solidFill>
                      <a:srgbClr val="9D739E"/>
                    </a:solidFill>
                  </a:tcPr>
                </a:tc>
                <a:extLst>
                  <a:ext uri="{0D108BD9-81ED-4DB2-BD59-A6C34878D82A}">
                    <a16:rowId xmlns:a16="http://schemas.microsoft.com/office/drawing/2014/main" val="10000"/>
                  </a:ext>
                </a:extLst>
              </a:tr>
              <a:tr h="391304">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extLst>
                  <a:ext uri="{0D108BD9-81ED-4DB2-BD59-A6C34878D82A}">
                    <a16:rowId xmlns:a16="http://schemas.microsoft.com/office/drawing/2014/main" val="10001"/>
                  </a:ext>
                </a:extLst>
              </a:tr>
              <a:tr h="391304">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extLst>
                  <a:ext uri="{0D108BD9-81ED-4DB2-BD59-A6C34878D82A}">
                    <a16:rowId xmlns:a16="http://schemas.microsoft.com/office/drawing/2014/main" val="10002"/>
                  </a:ext>
                </a:extLst>
              </a:tr>
              <a:tr h="391304">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extLst>
                  <a:ext uri="{0D108BD9-81ED-4DB2-BD59-A6C34878D82A}">
                    <a16:rowId xmlns:a16="http://schemas.microsoft.com/office/drawing/2014/main" val="10003"/>
                  </a:ext>
                </a:extLst>
              </a:tr>
              <a:tr h="391304">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extLst>
                  <a:ext uri="{0D108BD9-81ED-4DB2-BD59-A6C34878D82A}">
                    <a16:rowId xmlns:a16="http://schemas.microsoft.com/office/drawing/2014/main" val="10004"/>
                  </a:ext>
                </a:extLst>
              </a:tr>
              <a:tr h="391304">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extLst>
                  <a:ext uri="{0D108BD9-81ED-4DB2-BD59-A6C34878D82A}">
                    <a16:rowId xmlns:a16="http://schemas.microsoft.com/office/drawing/2014/main" val="10005"/>
                  </a:ext>
                </a:extLst>
              </a:tr>
              <a:tr h="391304">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extLst>
                  <a:ext uri="{0D108BD9-81ED-4DB2-BD59-A6C34878D82A}">
                    <a16:rowId xmlns:a16="http://schemas.microsoft.com/office/drawing/2014/main" val="10006"/>
                  </a:ext>
                </a:extLst>
              </a:tr>
              <a:tr h="391304">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extLst>
                  <a:ext uri="{0D108BD9-81ED-4DB2-BD59-A6C34878D82A}">
                    <a16:rowId xmlns:a16="http://schemas.microsoft.com/office/drawing/2014/main" val="10007"/>
                  </a:ext>
                </a:extLst>
              </a:tr>
              <a:tr h="391304">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tc>
                  <a:txBody>
                    <a:bodyPr/>
                    <a:lstStyle/>
                    <a:p>
                      <a:endParaRPr lang="en-US"/>
                    </a:p>
                  </a:txBody>
                  <a:tcPr>
                    <a:solidFill>
                      <a:srgbClr val="F0E9EE"/>
                    </a:solidFill>
                  </a:tcPr>
                </a:tc>
                <a:extLst>
                  <a:ext uri="{0D108BD9-81ED-4DB2-BD59-A6C34878D82A}">
                    <a16:rowId xmlns:a16="http://schemas.microsoft.com/office/drawing/2014/main" val="10008"/>
                  </a:ext>
                </a:extLst>
              </a:tr>
              <a:tr h="391304">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tc>
                  <a:txBody>
                    <a:bodyPr/>
                    <a:lstStyle/>
                    <a:p>
                      <a:endParaRPr lang="en-US"/>
                    </a:p>
                  </a:txBody>
                  <a:tcPr>
                    <a:solidFill>
                      <a:srgbClr val="E8DEE6"/>
                    </a:solidFill>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25 September 2025</a:t>
            </a:fld>
            <a:endParaRPr lang="en-US"/>
          </a:p>
        </p:txBody>
      </p:sp>
      <p:sp>
        <p:nvSpPr>
          <p:cNvPr id="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a:p>
        </p:txBody>
      </p:sp>
      <p:sp>
        <p:nvSpPr>
          <p:cNvPr id="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a:p>
        </p:txBody>
      </p:sp>
    </p:spTree>
    <p:extLst>
      <p:ext uri="{BB962C8B-B14F-4D97-AF65-F5344CB8AC3E}">
        <p14:creationId xmlns:p14="http://schemas.microsoft.com/office/powerpoint/2010/main" val="1847647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0E2C6-25B7-0F11-6307-C27ED9BBF228}"/>
              </a:ext>
            </a:extLst>
          </p:cNvPr>
          <p:cNvPicPr>
            <a:picLocks noChangeAspect="1"/>
          </p:cNvPicPr>
          <p:nvPr userDrawn="1"/>
        </p:nvPicPr>
        <p:blipFill rotWithShape="1">
          <a:blip r:embed="rId3"/>
          <a:srcRect r="4564"/>
          <a:stretch/>
        </p:blipFill>
        <p:spPr>
          <a:xfrm>
            <a:off x="2388280" y="0"/>
            <a:ext cx="9803720" cy="6858000"/>
          </a:xfrm>
          <a:prstGeom prst="rect">
            <a:avLst/>
          </a:prstGeom>
        </p:spPr>
      </p:pic>
      <p:pic>
        <p:nvPicPr>
          <p:cNvPr id="4" name="Picture 3" descr="A purple and black rectangle with white text&#10;&#10;Description automatically generated">
            <a:extLst>
              <a:ext uri="{FF2B5EF4-FFF2-40B4-BE49-F238E27FC236}">
                <a16:creationId xmlns:a16="http://schemas.microsoft.com/office/drawing/2014/main" id="{0625A45D-8782-5702-AEDA-5F94FB2D3871}"/>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90083680"/>
      </p:ext>
    </p:extLst>
  </p:cSld>
  <p:clrMap bg1="lt1" tx1="dk1" bg2="lt2" tx2="dk2" accent1="accent1" accent2="accent2" accent3="accent3" accent4="accent4" accent5="accent5" accent6="accent6" hlink="hlink" folHlink="folHlink"/>
  <p:sldLayoutIdLst>
    <p:sldLayoutId id="214748411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urple and black rectangle frame&#10;&#10;Description automatically generated">
            <a:extLst>
              <a:ext uri="{FF2B5EF4-FFF2-40B4-BE49-F238E27FC236}">
                <a16:creationId xmlns:a16="http://schemas.microsoft.com/office/drawing/2014/main" id="{5B52592C-A283-A797-C33E-5CF67348AE3E}"/>
              </a:ext>
            </a:extLst>
          </p:cNvPr>
          <p:cNvPicPr>
            <a:picLocks noChangeAspect="1"/>
          </p:cNvPicPr>
          <p:nvPr userDrawn="1"/>
        </p:nvPicPr>
        <p:blipFill>
          <a:blip r:embed="rId12"/>
          <a:stretch>
            <a:fillRect/>
          </a:stretch>
        </p:blipFill>
        <p:spPr>
          <a:xfrm>
            <a:off x="0" y="0"/>
            <a:ext cx="12192000" cy="6858000"/>
          </a:xfrm>
          <a:prstGeom prst="rect">
            <a:avLst/>
          </a:prstGeom>
        </p:spPr>
      </p:pic>
    </p:spTree>
    <p:extLst>
      <p:ext uri="{BB962C8B-B14F-4D97-AF65-F5344CB8AC3E}">
        <p14:creationId xmlns:p14="http://schemas.microsoft.com/office/powerpoint/2010/main" val="13645026"/>
      </p:ext>
    </p:extLst>
  </p:cSld>
  <p:clrMap bg1="lt1" tx1="dk1" bg2="lt2" tx2="dk2" accent1="accent1" accent2="accent2" accent3="accent3" accent4="accent4" accent5="accent5" accent6="accent6" hlink="hlink" folHlink="folHlink"/>
  <p:sldLayoutIdLst>
    <p:sldLayoutId id="2147484081" r:id="rId1"/>
    <p:sldLayoutId id="2147484083" r:id="rId2"/>
    <p:sldLayoutId id="2147484082" r:id="rId3"/>
    <p:sldLayoutId id="2147484084" r:id="rId4"/>
    <p:sldLayoutId id="2147484085" r:id="rId5"/>
    <p:sldLayoutId id="2147484086" r:id="rId6"/>
    <p:sldLayoutId id="2147484087" r:id="rId7"/>
    <p:sldLayoutId id="2147484108" r:id="rId8"/>
    <p:sldLayoutId id="2147484088" r:id="rId9"/>
    <p:sldLayoutId id="2147484089"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www.hepi.ac.uk/2022/06/09/2022-student-academic-experience-survey/"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advance-he.ac.uk/equality-diversity-inclusion/disability-equality-higher-education/disabled-students-commission/disabled-student-commitment"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stir.ac.uk/events/be-connected/" TargetMode="External"/><Relationship Id="rId7" Type="http://schemas.openxmlformats.org/officeDocument/2006/relationships/hyperlink" Target="https://www.rgu.ac.uk/rguplu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hyperlink" Target="https://www.strath.ac.uk/professionalservices/educationenhancement/wearestrathclydeseptemberentrants/" TargetMode="External"/><Relationship Id="rId10" Type="http://schemas.openxmlformats.org/officeDocument/2006/relationships/image" Target="../media/image20.png"/><Relationship Id="rId4" Type="http://schemas.openxmlformats.org/officeDocument/2006/relationships/image" Target="../media/image17.jpeg"/><Relationship Id="rId9" Type="http://schemas.openxmlformats.org/officeDocument/2006/relationships/hyperlink" Target="https://www.unitegroup.com/wp-content/uploads/2023/03/Cultural-Services-Toolkit-Living-Black-at-University-Commission-2023.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rgu.ac.uk/your-attendance" TargetMode="External"/><Relationship Id="rId7" Type="http://schemas.openxmlformats.org/officeDocument/2006/relationships/hyperlink" Target="https://www.strath.ac.uk/whystrathclyde/news/2025/suicidepreventionstrategy/" TargetMode="External"/><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2.jpg"/><Relationship Id="rId11" Type="http://schemas.openxmlformats.org/officeDocument/2006/relationships/hyperlink" Target="https://reportandsupport.rgu.ac.uk/" TargetMode="External"/><Relationship Id="rId5" Type="http://schemas.openxmlformats.org/officeDocument/2006/relationships/hyperlink" Target="https://www.gcu.ac.uk/aboutgcu/commongood/erasethegrey" TargetMode="External"/><Relationship Id="rId10" Type="http://schemas.openxmlformats.org/officeDocument/2006/relationships/image" Target="../media/image24.png"/><Relationship Id="rId4" Type="http://schemas.openxmlformats.org/officeDocument/2006/relationships/image" Target="../media/image21.jpeg"/><Relationship Id="rId9" Type="http://schemas.openxmlformats.org/officeDocument/2006/relationships/hyperlink" Target="https://www.stir.ac.uk/about/professional-services/student-academic-and-corporate-services/policy-and-planning/equality-diversity-and-inclusion/gender-equality/gender-based-violence-strategy-2021-2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parqs.ac.uk/upfiles/SLE_model_digital_resource.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s://www.sparqs.ac.uk/upfiles/Partnership_Ambition_resourc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gcu.ac.uk/aboutgcu/commongood/fearless-glasgow"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reportandsupport.napier.ac.uk/campaigns/fearless-edinburgh" TargetMode="External"/><Relationship Id="rId5" Type="http://schemas.openxmlformats.org/officeDocument/2006/relationships/hyperlink" Target="https://www.gov.scot/publications/student-mental-health-action-plan/" TargetMode="External"/><Relationship Id="rId4" Type="http://schemas.openxmlformats.org/officeDocument/2006/relationships/hyperlink" Target="https://www.gov.scot/groups/equally-safe-in-colleges-and-universities-core-leadership-group/"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amosshe.org.uk/" TargetMode="External"/><Relationship Id="rId2" Type="http://schemas.openxmlformats.org/officeDocument/2006/relationships/hyperlink" Target="https://www.rgu.ac.u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s://de.wikipedia.org/wiki/University_of_Edinburgh"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s://www.gov.scot/news/widening-access-to-university-education/?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sfc.ac.uk/assurance-accountability/learning-quality/scotlands-tertiary-quality-enhancement-framewor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A3F6-06E4-8444-41CE-48CFC850B77B}"/>
              </a:ext>
            </a:extLst>
          </p:cNvPr>
          <p:cNvSpPr>
            <a:spLocks noGrp="1"/>
          </p:cNvSpPr>
          <p:nvPr>
            <p:ph type="ctrTitle"/>
          </p:nvPr>
        </p:nvSpPr>
        <p:spPr>
          <a:xfrm>
            <a:off x="163206" y="2307414"/>
            <a:ext cx="9144000" cy="1121586"/>
          </a:xfrm>
        </p:spPr>
        <p:txBody>
          <a:bodyPr>
            <a:normAutofit/>
          </a:bodyPr>
          <a:lstStyle/>
          <a:p>
            <a:r>
              <a:rPr lang="en-GB"/>
              <a:t>Beyond the classroom: From study</a:t>
            </a:r>
            <a:br>
              <a:rPr lang="en-GB"/>
            </a:br>
            <a:r>
              <a:rPr lang="en-GB"/>
              <a:t> to success in Scottish universities</a:t>
            </a:r>
          </a:p>
        </p:txBody>
      </p:sp>
    </p:spTree>
    <p:extLst>
      <p:ext uri="{BB962C8B-B14F-4D97-AF65-F5344CB8AC3E}">
        <p14:creationId xmlns:p14="http://schemas.microsoft.com/office/powerpoint/2010/main" val="95753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DA6A3-E697-21F6-D437-24658D318B0E}"/>
              </a:ext>
            </a:extLst>
          </p:cNvPr>
          <p:cNvSpPr>
            <a:spLocks noGrp="1"/>
          </p:cNvSpPr>
          <p:nvPr>
            <p:ph idx="1"/>
          </p:nvPr>
        </p:nvSpPr>
        <p:spPr>
          <a:xfrm>
            <a:off x="595843" y="971550"/>
            <a:ext cx="10515600" cy="4844155"/>
          </a:xfrm>
        </p:spPr>
        <p:txBody>
          <a:bodyPr/>
          <a:lstStyle/>
          <a:p>
            <a:pPr marL="0" indent="0">
              <a:buNone/>
            </a:pPr>
            <a:r>
              <a:rPr lang="en-GB" b="1" dirty="0">
                <a:solidFill>
                  <a:schemeClr val="accent1"/>
                </a:solidFill>
                <a:ea typeface="Calibri" panose="020F0502020204030204"/>
                <a:cs typeface="Calibri" panose="020F0502020204030204"/>
              </a:rPr>
              <a:t>Immigration and international student recruitment</a:t>
            </a:r>
          </a:p>
          <a:p>
            <a:pPr marL="285750" indent="-285750"/>
            <a:endParaRPr lang="en-GB" b="1" dirty="0">
              <a:solidFill>
                <a:schemeClr val="accent1"/>
              </a:solidFill>
              <a:ea typeface="Calibri" panose="020F0502020204030204"/>
              <a:cs typeface="Calibri" panose="020F0502020204030204"/>
            </a:endParaRPr>
          </a:p>
          <a:p>
            <a:pPr marL="285750" indent="-285750"/>
            <a:r>
              <a:rPr lang="en-GB" dirty="0">
                <a:ea typeface="Calibri" panose="020F0502020204030204"/>
                <a:cs typeface="Calibri" panose="020F0502020204030204"/>
              </a:rPr>
              <a:t>UKVI restrictions are hindering student recruitment</a:t>
            </a:r>
          </a:p>
          <a:p>
            <a:pPr marL="742950" lvl="1" indent="-285750"/>
            <a:r>
              <a:rPr lang="en-US" sz="2800" dirty="0"/>
              <a:t>Increased barriers to entry (restrictions on dependents; reduction of graduate route from 24-18 months; tighter restrictions around accessing graduate route and minimum salary thresholds)</a:t>
            </a:r>
          </a:p>
          <a:p>
            <a:pPr marL="742950" lvl="1" indent="-285750"/>
            <a:r>
              <a:rPr lang="en-US" sz="2800" dirty="0"/>
              <a:t>Stringent attendance requirements</a:t>
            </a:r>
          </a:p>
          <a:p>
            <a:pPr marL="742950" lvl="1" indent="-285750"/>
            <a:r>
              <a:rPr lang="en-US" sz="2800" dirty="0"/>
              <a:t>New strict caps on proportion of online delivery </a:t>
            </a:r>
          </a:p>
          <a:p>
            <a:pPr marL="742950" lvl="1" indent="-285750"/>
            <a:r>
              <a:rPr lang="en-US" sz="2800" dirty="0"/>
              <a:t>Potential new levy on international student fee income</a:t>
            </a:r>
          </a:p>
          <a:p>
            <a:pPr marL="742950" lvl="1" indent="-285750"/>
            <a:endParaRPr lang="en-US" sz="2800" dirty="0"/>
          </a:p>
          <a:p>
            <a:pPr marL="742950" lvl="1" indent="-285750"/>
            <a:endParaRPr lang="en-US" sz="2000" dirty="0"/>
          </a:p>
          <a:p>
            <a:endParaRPr lang="en-GB" dirty="0"/>
          </a:p>
        </p:txBody>
      </p:sp>
      <p:sp>
        <p:nvSpPr>
          <p:cNvPr id="4" name="Date Placeholder 3">
            <a:extLst>
              <a:ext uri="{FF2B5EF4-FFF2-40B4-BE49-F238E27FC236}">
                <a16:creationId xmlns:a16="http://schemas.microsoft.com/office/drawing/2014/main" id="{E70967CA-B77E-7DC9-8D7A-1D596B25FE81}"/>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94A741F2-8E09-E375-B227-02AED8B0D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A7BE1-DAC4-2A1A-6C26-A228341A7349}"/>
              </a:ext>
            </a:extLst>
          </p:cNvPr>
          <p:cNvSpPr>
            <a:spLocks noGrp="1"/>
          </p:cNvSpPr>
          <p:nvPr>
            <p:ph type="sldNum" sz="quarter" idx="12"/>
          </p:nvPr>
        </p:nvSpPr>
        <p:spPr/>
        <p:txBody>
          <a:bodyPr/>
          <a:lstStyle/>
          <a:p>
            <a:fld id="{437794D7-DC86-9A4E-9C9F-0B324FE8876A}" type="slidenum">
              <a:rPr lang="en-US" smtClean="0"/>
              <a:pPr/>
              <a:t>10</a:t>
            </a:fld>
            <a:endParaRPr lang="en-US"/>
          </a:p>
        </p:txBody>
      </p:sp>
    </p:spTree>
    <p:extLst>
      <p:ext uri="{BB962C8B-B14F-4D97-AF65-F5344CB8AC3E}">
        <p14:creationId xmlns:p14="http://schemas.microsoft.com/office/powerpoint/2010/main" val="348756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B41A-64F8-D561-CA28-BB038CB91C2D}"/>
              </a:ext>
            </a:extLst>
          </p:cNvPr>
          <p:cNvSpPr>
            <a:spLocks noGrp="1"/>
          </p:cNvSpPr>
          <p:nvPr>
            <p:ph type="title"/>
          </p:nvPr>
        </p:nvSpPr>
        <p:spPr/>
        <p:txBody>
          <a:bodyPr/>
          <a:lstStyle/>
          <a:p>
            <a:r>
              <a:rPr lang="en-US"/>
              <a:t>The result….</a:t>
            </a:r>
            <a:endParaRPr lang="en-GB"/>
          </a:p>
        </p:txBody>
      </p:sp>
      <p:pic>
        <p:nvPicPr>
          <p:cNvPr id="8" name="Content Placeholder 7" descr="A statue of a person with a sad face&#10;&#10;AI-generated content may be incorrect.">
            <a:extLst>
              <a:ext uri="{FF2B5EF4-FFF2-40B4-BE49-F238E27FC236}">
                <a16:creationId xmlns:a16="http://schemas.microsoft.com/office/drawing/2014/main" id="{58C62B36-AC7A-27BB-DBF3-4402C6405DB9}"/>
              </a:ext>
            </a:extLst>
          </p:cNvPr>
          <p:cNvPicPr>
            <a:picLocks noGrp="1" noChangeAspect="1"/>
          </p:cNvPicPr>
          <p:nvPr>
            <p:ph idx="1"/>
          </p:nvPr>
        </p:nvPicPr>
        <p:blipFill>
          <a:blip r:embed="rId3"/>
          <a:stretch>
            <a:fillRect/>
          </a:stretch>
        </p:blipFill>
        <p:spPr>
          <a:xfrm>
            <a:off x="436829" y="1783328"/>
            <a:ext cx="3077862" cy="1925400"/>
          </a:xfrm>
        </p:spPr>
      </p:pic>
      <p:sp>
        <p:nvSpPr>
          <p:cNvPr id="4" name="Date Placeholder 3">
            <a:extLst>
              <a:ext uri="{FF2B5EF4-FFF2-40B4-BE49-F238E27FC236}">
                <a16:creationId xmlns:a16="http://schemas.microsoft.com/office/drawing/2014/main" id="{C8690063-B593-F51B-BB9D-00EA01E291CA}"/>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ED448C64-AF40-E546-3152-2190C9619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911D9-6A97-5806-7AC4-3EB1E4ABC05D}"/>
              </a:ext>
            </a:extLst>
          </p:cNvPr>
          <p:cNvSpPr>
            <a:spLocks noGrp="1"/>
          </p:cNvSpPr>
          <p:nvPr>
            <p:ph type="sldNum" sz="quarter" idx="12"/>
          </p:nvPr>
        </p:nvSpPr>
        <p:spPr/>
        <p:txBody>
          <a:bodyPr/>
          <a:lstStyle/>
          <a:p>
            <a:fld id="{437794D7-DC86-9A4E-9C9F-0B324FE8876A}" type="slidenum">
              <a:rPr lang="en-US" smtClean="0"/>
              <a:pPr/>
              <a:t>11</a:t>
            </a:fld>
            <a:endParaRPr lang="en-US"/>
          </a:p>
        </p:txBody>
      </p:sp>
      <p:pic>
        <p:nvPicPr>
          <p:cNvPr id="10" name="Picture 9" descr="A sign on a wall&#10;&#10;AI-generated content may be incorrect.">
            <a:extLst>
              <a:ext uri="{FF2B5EF4-FFF2-40B4-BE49-F238E27FC236}">
                <a16:creationId xmlns:a16="http://schemas.microsoft.com/office/drawing/2014/main" id="{3E5D50F7-BCEA-4F7B-9E3C-835331C3038B}"/>
              </a:ext>
            </a:extLst>
          </p:cNvPr>
          <p:cNvPicPr>
            <a:picLocks noChangeAspect="1"/>
          </p:cNvPicPr>
          <p:nvPr/>
        </p:nvPicPr>
        <p:blipFill>
          <a:blip r:embed="rId4"/>
          <a:stretch>
            <a:fillRect/>
          </a:stretch>
        </p:blipFill>
        <p:spPr>
          <a:xfrm>
            <a:off x="7219666" y="3845750"/>
            <a:ext cx="4680234" cy="2162387"/>
          </a:xfrm>
          <a:prstGeom prst="rect">
            <a:avLst/>
          </a:prstGeom>
        </p:spPr>
      </p:pic>
      <p:pic>
        <p:nvPicPr>
          <p:cNvPr id="12" name="Picture 11" descr="A courtyard of a building with a lawn and a dome&#10;&#10;AI-generated content may be incorrect.">
            <a:extLst>
              <a:ext uri="{FF2B5EF4-FFF2-40B4-BE49-F238E27FC236}">
                <a16:creationId xmlns:a16="http://schemas.microsoft.com/office/drawing/2014/main" id="{03C30D8B-4D3B-0989-3043-43A4C8474164}"/>
              </a:ext>
            </a:extLst>
          </p:cNvPr>
          <p:cNvPicPr>
            <a:picLocks noChangeAspect="1"/>
          </p:cNvPicPr>
          <p:nvPr/>
        </p:nvPicPr>
        <p:blipFill>
          <a:blip r:embed="rId5"/>
          <a:stretch>
            <a:fillRect/>
          </a:stretch>
        </p:blipFill>
        <p:spPr>
          <a:xfrm>
            <a:off x="689457" y="3280565"/>
            <a:ext cx="3664179" cy="2888996"/>
          </a:xfrm>
          <a:prstGeom prst="rect">
            <a:avLst/>
          </a:prstGeom>
        </p:spPr>
      </p:pic>
      <p:pic>
        <p:nvPicPr>
          <p:cNvPr id="14" name="Picture 13" descr="A close-up of a building&#10;&#10;AI-generated content may be incorrect.">
            <a:extLst>
              <a:ext uri="{FF2B5EF4-FFF2-40B4-BE49-F238E27FC236}">
                <a16:creationId xmlns:a16="http://schemas.microsoft.com/office/drawing/2014/main" id="{298EF974-5447-A9D0-CA85-4705F28AC01B}"/>
              </a:ext>
            </a:extLst>
          </p:cNvPr>
          <p:cNvPicPr>
            <a:picLocks noChangeAspect="1"/>
          </p:cNvPicPr>
          <p:nvPr/>
        </p:nvPicPr>
        <p:blipFill>
          <a:blip r:embed="rId6"/>
          <a:stretch>
            <a:fillRect/>
          </a:stretch>
        </p:blipFill>
        <p:spPr>
          <a:xfrm>
            <a:off x="8528025" y="422050"/>
            <a:ext cx="3515914" cy="2290007"/>
          </a:xfrm>
          <a:prstGeom prst="rect">
            <a:avLst/>
          </a:prstGeom>
        </p:spPr>
      </p:pic>
      <p:pic>
        <p:nvPicPr>
          <p:cNvPr id="16" name="Picture 15" descr="A group of people holding signs&#10;&#10;AI-generated content may be incorrect.">
            <a:extLst>
              <a:ext uri="{FF2B5EF4-FFF2-40B4-BE49-F238E27FC236}">
                <a16:creationId xmlns:a16="http://schemas.microsoft.com/office/drawing/2014/main" id="{E3C9CF46-EB35-4BFD-2F5D-D58BF057197A}"/>
              </a:ext>
            </a:extLst>
          </p:cNvPr>
          <p:cNvPicPr>
            <a:picLocks noChangeAspect="1"/>
          </p:cNvPicPr>
          <p:nvPr/>
        </p:nvPicPr>
        <p:blipFill>
          <a:blip r:embed="rId7"/>
          <a:stretch>
            <a:fillRect/>
          </a:stretch>
        </p:blipFill>
        <p:spPr>
          <a:xfrm>
            <a:off x="4353636" y="1129634"/>
            <a:ext cx="4110337" cy="3369811"/>
          </a:xfrm>
          <a:prstGeom prst="rect">
            <a:avLst/>
          </a:prstGeom>
        </p:spPr>
      </p:pic>
    </p:spTree>
    <p:extLst>
      <p:ext uri="{BB962C8B-B14F-4D97-AF65-F5344CB8AC3E}">
        <p14:creationId xmlns:p14="http://schemas.microsoft.com/office/powerpoint/2010/main" val="183462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4FAB-7460-FEEC-62D6-3073E543BED3}"/>
              </a:ext>
            </a:extLst>
          </p:cNvPr>
          <p:cNvSpPr>
            <a:spLocks noGrp="1"/>
          </p:cNvSpPr>
          <p:nvPr>
            <p:ph type="title"/>
          </p:nvPr>
        </p:nvSpPr>
        <p:spPr/>
        <p:txBody>
          <a:bodyPr/>
          <a:lstStyle/>
          <a:p>
            <a:r>
              <a:rPr lang="en-US"/>
              <a:t>Diversity of the student body</a:t>
            </a:r>
            <a:endParaRPr lang="en-GB"/>
          </a:p>
        </p:txBody>
      </p:sp>
      <p:sp>
        <p:nvSpPr>
          <p:cNvPr id="3" name="Content Placeholder 2">
            <a:extLst>
              <a:ext uri="{FF2B5EF4-FFF2-40B4-BE49-F238E27FC236}">
                <a16:creationId xmlns:a16="http://schemas.microsoft.com/office/drawing/2014/main" id="{2E510423-617A-6DD9-DB00-28C2F7BC15FC}"/>
              </a:ext>
            </a:extLst>
          </p:cNvPr>
          <p:cNvSpPr>
            <a:spLocks noGrp="1"/>
          </p:cNvSpPr>
          <p:nvPr>
            <p:ph idx="1"/>
          </p:nvPr>
        </p:nvSpPr>
        <p:spPr>
          <a:xfrm>
            <a:off x="801583" y="1794719"/>
            <a:ext cx="6776507" cy="4057777"/>
          </a:xfrm>
        </p:spPr>
        <p:txBody>
          <a:bodyPr/>
          <a:lstStyle/>
          <a:p>
            <a:r>
              <a:rPr lang="en-US"/>
              <a:t>Over 25% international </a:t>
            </a:r>
          </a:p>
          <a:p>
            <a:r>
              <a:rPr lang="en-US"/>
              <a:t>About 25% disclosed a disability </a:t>
            </a:r>
          </a:p>
          <a:p>
            <a:r>
              <a:rPr lang="en-US"/>
              <a:t>Nearly 17% from socially deprived backgrounds (often “first in family”)</a:t>
            </a:r>
          </a:p>
          <a:p>
            <a:r>
              <a:rPr lang="en-US"/>
              <a:t>Fewer students living in university accommodation, more commuters</a:t>
            </a:r>
          </a:p>
          <a:p>
            <a:r>
              <a:rPr lang="en-US"/>
              <a:t>More online learners</a:t>
            </a:r>
          </a:p>
          <a:p>
            <a:r>
              <a:rPr lang="en-US"/>
              <a:t>More short course learners/work-based learning</a:t>
            </a:r>
          </a:p>
          <a:p>
            <a:endParaRPr lang="en-US">
              <a:highlight>
                <a:srgbClr val="FFFF00"/>
              </a:highlight>
            </a:endParaRPr>
          </a:p>
          <a:p>
            <a:endParaRPr lang="en-US">
              <a:highlight>
                <a:srgbClr val="FFFF00"/>
              </a:highlight>
            </a:endParaRPr>
          </a:p>
        </p:txBody>
      </p:sp>
      <p:sp>
        <p:nvSpPr>
          <p:cNvPr id="4" name="Date Placeholder 3">
            <a:extLst>
              <a:ext uri="{FF2B5EF4-FFF2-40B4-BE49-F238E27FC236}">
                <a16:creationId xmlns:a16="http://schemas.microsoft.com/office/drawing/2014/main" id="{CD9209E8-8E54-E5B8-520F-A20A2CB7D882}"/>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E74B6193-A102-B0A8-85E6-8F81E08A2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71612-3ED6-73FE-308C-E087F6C87458}"/>
              </a:ext>
            </a:extLst>
          </p:cNvPr>
          <p:cNvSpPr>
            <a:spLocks noGrp="1"/>
          </p:cNvSpPr>
          <p:nvPr>
            <p:ph type="sldNum" sz="quarter" idx="12"/>
          </p:nvPr>
        </p:nvSpPr>
        <p:spPr/>
        <p:txBody>
          <a:bodyPr/>
          <a:lstStyle/>
          <a:p>
            <a:fld id="{437794D7-DC86-9A4E-9C9F-0B324FE8876A}" type="slidenum">
              <a:rPr lang="en-US" smtClean="0"/>
              <a:pPr/>
              <a:t>12</a:t>
            </a:fld>
            <a:endParaRPr lang="en-US"/>
          </a:p>
        </p:txBody>
      </p:sp>
      <p:sp>
        <p:nvSpPr>
          <p:cNvPr id="8" name="TextBox 7">
            <a:extLst>
              <a:ext uri="{FF2B5EF4-FFF2-40B4-BE49-F238E27FC236}">
                <a16:creationId xmlns:a16="http://schemas.microsoft.com/office/drawing/2014/main" id="{51ABF4ED-7248-0503-43B1-A01F39D8DC27}"/>
              </a:ext>
            </a:extLst>
          </p:cNvPr>
          <p:cNvSpPr txBox="1"/>
          <p:nvPr/>
        </p:nvSpPr>
        <p:spPr>
          <a:xfrm>
            <a:off x="8856442" y="1051430"/>
            <a:ext cx="2739715" cy="4801314"/>
          </a:xfrm>
          <a:prstGeom prst="rect">
            <a:avLst/>
          </a:prstGeom>
          <a:noFill/>
        </p:spPr>
        <p:txBody>
          <a:bodyPr wrap="square">
            <a:spAutoFit/>
          </a:bodyPr>
          <a:lstStyle/>
          <a:p>
            <a:r>
              <a:rPr lang="en-US" sz="3000" b="1" i="1">
                <a:solidFill>
                  <a:schemeClr val="accent1"/>
                </a:solidFill>
              </a:rPr>
              <a:t>The decline of the “traditional student”</a:t>
            </a:r>
          </a:p>
          <a:p>
            <a:endParaRPr lang="en-US" sz="3000"/>
          </a:p>
          <a:p>
            <a:pPr marL="0" indent="0">
              <a:buNone/>
            </a:pPr>
            <a:r>
              <a:rPr lang="en-US" sz="3000" b="1" i="1">
                <a:solidFill>
                  <a:schemeClr val="accent1"/>
                </a:solidFill>
                <a:cs typeface="Arial"/>
              </a:rPr>
              <a:t>Diversity brings great opportunity but also significant challenges</a:t>
            </a:r>
          </a:p>
          <a:p>
            <a:pPr marL="0" indent="0">
              <a:buNone/>
            </a:pPr>
            <a:endParaRPr lang="en-US" b="1">
              <a:solidFill>
                <a:srgbClr val="827F77"/>
              </a:solidFill>
              <a:cs typeface="Arial"/>
            </a:endParaRPr>
          </a:p>
          <a:p>
            <a:pPr marL="0" indent="0">
              <a:buNone/>
            </a:pPr>
            <a:endParaRPr lang="en-US" b="1">
              <a:solidFill>
                <a:srgbClr val="827F77"/>
              </a:solidFill>
              <a:cs typeface="Arial"/>
            </a:endParaRPr>
          </a:p>
        </p:txBody>
      </p:sp>
    </p:spTree>
    <p:extLst>
      <p:ext uri="{BB962C8B-B14F-4D97-AF65-F5344CB8AC3E}">
        <p14:creationId xmlns:p14="http://schemas.microsoft.com/office/powerpoint/2010/main" val="398025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61E-F533-48B0-1F72-E770E96FF58F}"/>
              </a:ext>
            </a:extLst>
          </p:cNvPr>
          <p:cNvSpPr>
            <a:spLocks noGrp="1"/>
          </p:cNvSpPr>
          <p:nvPr>
            <p:ph type="title"/>
          </p:nvPr>
        </p:nvSpPr>
        <p:spPr/>
        <p:txBody>
          <a:bodyPr/>
          <a:lstStyle/>
          <a:p>
            <a:r>
              <a:rPr lang="en-US"/>
              <a:t>Cost of Living Crisis</a:t>
            </a:r>
            <a:endParaRPr lang="en-GB"/>
          </a:p>
        </p:txBody>
      </p:sp>
      <p:sp>
        <p:nvSpPr>
          <p:cNvPr id="3" name="Content Placeholder 2">
            <a:extLst>
              <a:ext uri="{FF2B5EF4-FFF2-40B4-BE49-F238E27FC236}">
                <a16:creationId xmlns:a16="http://schemas.microsoft.com/office/drawing/2014/main" id="{C851C954-65AC-8D08-58FB-035DB4B8D1FD}"/>
              </a:ext>
            </a:extLst>
          </p:cNvPr>
          <p:cNvSpPr>
            <a:spLocks noGrp="1"/>
          </p:cNvSpPr>
          <p:nvPr>
            <p:ph idx="1"/>
          </p:nvPr>
        </p:nvSpPr>
        <p:spPr/>
        <p:txBody>
          <a:bodyPr/>
          <a:lstStyle/>
          <a:p>
            <a:pPr marL="0" indent="0">
              <a:buNone/>
            </a:pPr>
            <a:endParaRPr lang="en-US" sz="2000"/>
          </a:p>
          <a:p>
            <a:pPr marL="285750" indent="-285750"/>
            <a:r>
              <a:rPr lang="en-US" sz="2400"/>
              <a:t>High proportion of students having to work part time – 69% of full time undergraduates (HEPI/Advance HE, 2025)</a:t>
            </a:r>
          </a:p>
          <a:p>
            <a:pPr marL="285750" indent="-285750"/>
            <a:r>
              <a:rPr lang="en-US" sz="2400"/>
              <a:t>Approx 70% of Scottish HE students say they worry about money frequently or all the time (NUS, Cost of Survival)</a:t>
            </a:r>
          </a:p>
          <a:p>
            <a:pPr marL="285750" indent="-285750"/>
            <a:r>
              <a:rPr lang="en-US" sz="2400"/>
              <a:t>Various research findings show high link between financial concerns and stress/poor mental health </a:t>
            </a:r>
          </a:p>
          <a:p>
            <a:pPr marL="742950" lvl="1" indent="-285750"/>
            <a:r>
              <a:rPr lang="en-US" sz="2000"/>
              <a:t>77% reported negative impact on mental health (</a:t>
            </a:r>
            <a:r>
              <a:rPr lang="en-US" sz="2000" err="1"/>
              <a:t>BlackBullion</a:t>
            </a:r>
            <a:r>
              <a:rPr lang="en-US" sz="2000"/>
              <a:t> Student Money and Wellbeing Report 2025)</a:t>
            </a:r>
          </a:p>
          <a:p>
            <a:pPr marL="742950" lvl="1" indent="-285750"/>
            <a:r>
              <a:rPr lang="en-US" sz="2400"/>
              <a:t>78% said money worries were causing “significant stress” (Experian/NASMA, 2024) </a:t>
            </a:r>
          </a:p>
          <a:p>
            <a:endParaRPr lang="en-GB"/>
          </a:p>
        </p:txBody>
      </p:sp>
      <p:sp>
        <p:nvSpPr>
          <p:cNvPr id="4" name="Date Placeholder 3">
            <a:extLst>
              <a:ext uri="{FF2B5EF4-FFF2-40B4-BE49-F238E27FC236}">
                <a16:creationId xmlns:a16="http://schemas.microsoft.com/office/drawing/2014/main" id="{B8DC52E1-6FC6-261C-014A-71C1AB180570}"/>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1082875E-7110-FE4A-9C98-CA60A23BF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21DF8-0855-FDAA-667D-6BACD34783C4}"/>
              </a:ext>
            </a:extLst>
          </p:cNvPr>
          <p:cNvSpPr>
            <a:spLocks noGrp="1"/>
          </p:cNvSpPr>
          <p:nvPr>
            <p:ph type="sldNum" sz="quarter" idx="12"/>
          </p:nvPr>
        </p:nvSpPr>
        <p:spPr/>
        <p:txBody>
          <a:bodyPr/>
          <a:lstStyle/>
          <a:p>
            <a:fld id="{437794D7-DC86-9A4E-9C9F-0B324FE8876A}" type="slidenum">
              <a:rPr lang="en-US" smtClean="0"/>
              <a:pPr/>
              <a:t>13</a:t>
            </a:fld>
            <a:endParaRPr lang="en-US"/>
          </a:p>
        </p:txBody>
      </p:sp>
    </p:spTree>
    <p:extLst>
      <p:ext uri="{BB962C8B-B14F-4D97-AF65-F5344CB8AC3E}">
        <p14:creationId xmlns:p14="http://schemas.microsoft.com/office/powerpoint/2010/main" val="2444912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8F6A-9D8D-4C8A-79AF-4892FCDDD7E3}"/>
              </a:ext>
            </a:extLst>
          </p:cNvPr>
          <p:cNvSpPr>
            <a:spLocks noGrp="1"/>
          </p:cNvSpPr>
          <p:nvPr>
            <p:ph type="title"/>
          </p:nvPr>
        </p:nvSpPr>
        <p:spPr/>
        <p:txBody>
          <a:bodyPr/>
          <a:lstStyle/>
          <a:p>
            <a:r>
              <a:rPr lang="en-US"/>
              <a:t>Loneliness and mental health </a:t>
            </a:r>
            <a:endParaRPr lang="en-GB"/>
          </a:p>
        </p:txBody>
      </p:sp>
      <p:sp>
        <p:nvSpPr>
          <p:cNvPr id="3" name="Content Placeholder 2">
            <a:extLst>
              <a:ext uri="{FF2B5EF4-FFF2-40B4-BE49-F238E27FC236}">
                <a16:creationId xmlns:a16="http://schemas.microsoft.com/office/drawing/2014/main" id="{D8D7E59C-48BD-090A-5F65-63E2518E42FA}"/>
              </a:ext>
            </a:extLst>
          </p:cNvPr>
          <p:cNvSpPr>
            <a:spLocks noGrp="1"/>
          </p:cNvSpPr>
          <p:nvPr>
            <p:ph idx="1"/>
          </p:nvPr>
        </p:nvSpPr>
        <p:spPr/>
        <p:txBody>
          <a:bodyPr/>
          <a:lstStyle/>
          <a:p>
            <a:r>
              <a:rPr lang="en-US" sz="2400">
                <a:cs typeface="Calibri"/>
              </a:rPr>
              <a:t>74% of students in Scottish universities experience low wellbeing (Thriving Learners, 2021)</a:t>
            </a:r>
          </a:p>
          <a:p>
            <a:r>
              <a:rPr lang="en-US" sz="2400">
                <a:cs typeface="Calibri"/>
              </a:rPr>
              <a:t>16-24 year olds more likely to report feeling lonely “most or all of the time than older groups (Scottish Health Survey)</a:t>
            </a:r>
          </a:p>
          <a:p>
            <a:r>
              <a:rPr lang="en-US" sz="2400" b="1">
                <a:hlinkClick r:id="rId2"/>
              </a:rPr>
              <a:t>Nearly one-in-four students feel lonely ‘all’ or ‘most’ of the time</a:t>
            </a:r>
            <a:r>
              <a:rPr lang="en-US" sz="2400" b="1"/>
              <a:t> (</a:t>
            </a:r>
            <a:r>
              <a:rPr lang="en-US" sz="2400"/>
              <a:t>HEPI / Advance HE </a:t>
            </a:r>
            <a:r>
              <a:rPr lang="en-US" sz="2400" i="1"/>
              <a:t>Student Academic Experience Survey, </a:t>
            </a:r>
            <a:r>
              <a:rPr lang="en-US" sz="2400"/>
              <a:t>2022)</a:t>
            </a:r>
            <a:endParaRPr lang="en-US" sz="2400">
              <a:cs typeface="Calibri"/>
            </a:endParaRPr>
          </a:p>
          <a:p>
            <a:r>
              <a:rPr lang="en-US" sz="2400" kern="100">
                <a:latin typeface="Calibri" panose="020F0502020204030204" pitchFamily="34" charset="0"/>
                <a:ea typeface="Calibri" panose="020F0502020204030204" pitchFamily="34" charset="0"/>
                <a:cs typeface="Calibri"/>
              </a:rPr>
              <a:t>Women, people from more deprived backgrounds, post graduate students and LGBTQ+ students all indicate higher levels of mental distress</a:t>
            </a:r>
            <a:endParaRPr lang="en-GB" sz="2400" kern="100">
              <a:latin typeface="Calibri" panose="020F0502020204030204" pitchFamily="34" charset="0"/>
              <a:ea typeface="Calibri" panose="020F0502020204030204" pitchFamily="34" charset="0"/>
              <a:cs typeface="Times New Roman" panose="02020603050405020304" pitchFamily="18" charset="0"/>
            </a:endParaRPr>
          </a:p>
          <a:p>
            <a:r>
              <a:rPr lang="en-US">
                <a:cs typeface="Calibri"/>
              </a:rPr>
              <a:t>Over the last decade some universities have seen over a 300% rise in students accessing mental health support</a:t>
            </a:r>
          </a:p>
          <a:p>
            <a:endParaRPr lang="en-GB"/>
          </a:p>
        </p:txBody>
      </p:sp>
      <p:sp>
        <p:nvSpPr>
          <p:cNvPr id="4" name="Date Placeholder 3">
            <a:extLst>
              <a:ext uri="{FF2B5EF4-FFF2-40B4-BE49-F238E27FC236}">
                <a16:creationId xmlns:a16="http://schemas.microsoft.com/office/drawing/2014/main" id="{906E58DC-C161-EC86-03E3-967CCD4AC4B8}"/>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B58DF9D5-FE0B-A397-22AD-C9DE18C9E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70BC2-578F-BE34-3C39-F9C4776087EF}"/>
              </a:ext>
            </a:extLst>
          </p:cNvPr>
          <p:cNvSpPr>
            <a:spLocks noGrp="1"/>
          </p:cNvSpPr>
          <p:nvPr>
            <p:ph type="sldNum" sz="quarter" idx="12"/>
          </p:nvPr>
        </p:nvSpPr>
        <p:spPr/>
        <p:txBody>
          <a:bodyPr/>
          <a:lstStyle/>
          <a:p>
            <a:fld id="{437794D7-DC86-9A4E-9C9F-0B324FE8876A}" type="slidenum">
              <a:rPr lang="en-US" smtClean="0"/>
              <a:pPr/>
              <a:t>14</a:t>
            </a:fld>
            <a:endParaRPr lang="en-US"/>
          </a:p>
        </p:txBody>
      </p:sp>
    </p:spTree>
    <p:extLst>
      <p:ext uri="{BB962C8B-B14F-4D97-AF65-F5344CB8AC3E}">
        <p14:creationId xmlns:p14="http://schemas.microsoft.com/office/powerpoint/2010/main" val="676004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1ABC-0066-D0F0-E06B-D50962E42E72}"/>
              </a:ext>
            </a:extLst>
          </p:cNvPr>
          <p:cNvSpPr>
            <a:spLocks noGrp="1"/>
          </p:cNvSpPr>
          <p:nvPr>
            <p:ph type="title"/>
          </p:nvPr>
        </p:nvSpPr>
        <p:spPr>
          <a:xfrm>
            <a:off x="9289342" y="3824191"/>
            <a:ext cx="2610558" cy="1359599"/>
          </a:xfrm>
        </p:spPr>
        <p:txBody>
          <a:bodyPr/>
          <a:lstStyle/>
          <a:p>
            <a:pPr algn="ctr"/>
            <a:r>
              <a:rPr lang="en-US" sz="2800"/>
              <a:t>AI - friend or foe?</a:t>
            </a:r>
            <a:endParaRPr lang="en-GB" sz="2800"/>
          </a:p>
        </p:txBody>
      </p:sp>
      <p:graphicFrame>
        <p:nvGraphicFramePr>
          <p:cNvPr id="7" name="Content Placeholder 6">
            <a:extLst>
              <a:ext uri="{FF2B5EF4-FFF2-40B4-BE49-F238E27FC236}">
                <a16:creationId xmlns:a16="http://schemas.microsoft.com/office/drawing/2014/main" id="{09B50623-E808-AAC7-97E5-0858DFA1C639}"/>
              </a:ext>
            </a:extLst>
          </p:cNvPr>
          <p:cNvGraphicFramePr>
            <a:graphicFrameLocks noGrp="1"/>
          </p:cNvGraphicFramePr>
          <p:nvPr>
            <p:ph idx="1"/>
            <p:extLst>
              <p:ext uri="{D42A27DB-BD31-4B8C-83A1-F6EECF244321}">
                <p14:modId xmlns:p14="http://schemas.microsoft.com/office/powerpoint/2010/main" val="492141304"/>
              </p:ext>
            </p:extLst>
          </p:nvPr>
        </p:nvGraphicFramePr>
        <p:xfrm>
          <a:off x="742388" y="916734"/>
          <a:ext cx="8173012" cy="5390080"/>
        </p:xfrm>
        <a:graphic>
          <a:graphicData uri="http://schemas.openxmlformats.org/drawingml/2006/table">
            <a:tbl>
              <a:tblPr firstRow="1" bandRow="1">
                <a:tableStyleId>{5C22544A-7EE6-4342-B048-85BDC9FD1C3A}</a:tableStyleId>
              </a:tblPr>
              <a:tblGrid>
                <a:gridCol w="2631760">
                  <a:extLst>
                    <a:ext uri="{9D8B030D-6E8A-4147-A177-3AD203B41FA5}">
                      <a16:colId xmlns:a16="http://schemas.microsoft.com/office/drawing/2014/main" val="3400883533"/>
                    </a:ext>
                  </a:extLst>
                </a:gridCol>
                <a:gridCol w="2622566">
                  <a:extLst>
                    <a:ext uri="{9D8B030D-6E8A-4147-A177-3AD203B41FA5}">
                      <a16:colId xmlns:a16="http://schemas.microsoft.com/office/drawing/2014/main" val="312244866"/>
                    </a:ext>
                  </a:extLst>
                </a:gridCol>
                <a:gridCol w="2918686">
                  <a:extLst>
                    <a:ext uri="{9D8B030D-6E8A-4147-A177-3AD203B41FA5}">
                      <a16:colId xmlns:a16="http://schemas.microsoft.com/office/drawing/2014/main" val="3692347949"/>
                    </a:ext>
                  </a:extLst>
                </a:gridCol>
              </a:tblGrid>
              <a:tr h="221574">
                <a:tc>
                  <a:txBody>
                    <a:bodyPr/>
                    <a:lstStyle/>
                    <a:p>
                      <a:endParaRPr lang="en-GB" sz="1200"/>
                    </a:p>
                  </a:txBody>
                  <a:tcPr marL="37050" marR="37050" marT="0" marB="0"/>
                </a:tc>
                <a:tc>
                  <a:txBody>
                    <a:bodyPr/>
                    <a:lstStyle/>
                    <a:p>
                      <a:endParaRPr lang="en-GB" sz="1200"/>
                    </a:p>
                  </a:txBody>
                  <a:tcPr marL="49400" marR="49400" marT="24700" marB="24700"/>
                </a:tc>
                <a:tc>
                  <a:txBody>
                    <a:bodyPr/>
                    <a:lstStyle/>
                    <a:p>
                      <a:endParaRPr lang="en-GB" sz="1200"/>
                    </a:p>
                  </a:txBody>
                  <a:tcPr marL="49400" marR="49400" marT="24700" marB="24700"/>
                </a:tc>
                <a:extLst>
                  <a:ext uri="{0D108BD9-81ED-4DB2-BD59-A6C34878D82A}">
                    <a16:rowId xmlns:a16="http://schemas.microsoft.com/office/drawing/2014/main" val="3783716752"/>
                  </a:ext>
                </a:extLst>
              </a:tr>
              <a:tr h="379945">
                <a:tc>
                  <a:txBody>
                    <a:bodyPr/>
                    <a:lstStyle/>
                    <a:p>
                      <a:pPr>
                        <a:lnSpc>
                          <a:spcPct val="115000"/>
                        </a:lnSpc>
                        <a:spcAft>
                          <a:spcPts val="800"/>
                        </a:spcAft>
                        <a:buNone/>
                      </a:pPr>
                      <a:r>
                        <a:rPr lang="en-US" sz="1200" kern="100">
                          <a:effectLst/>
                        </a:rPr>
                        <a:t>Opportunities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Risks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Questions for designing an optimum student experience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136959783"/>
                  </a:ext>
                </a:extLst>
              </a:tr>
              <a:tr h="1059171">
                <a:tc>
                  <a:txBody>
                    <a:bodyPr/>
                    <a:lstStyle/>
                    <a:p>
                      <a:pPr>
                        <a:lnSpc>
                          <a:spcPct val="115000"/>
                        </a:lnSpc>
                        <a:spcAft>
                          <a:spcPts val="800"/>
                        </a:spcAft>
                        <a:buNone/>
                      </a:pPr>
                      <a:r>
                        <a:rPr lang="en-US" sz="1200" kern="100">
                          <a:effectLst/>
                        </a:rPr>
                        <a:t>Quicker access to wider range of sources to support student learning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Increase in academic misconduct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How can we develop digital literacy to help students use AI safely and ethically to improve their academic learning, research and overall wellbeing?</a:t>
                      </a:r>
                      <a:endParaRPr lang="en-GB" sz="1200" kern="100">
                        <a:effectLst/>
                      </a:endParaRPr>
                    </a:p>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245863270"/>
                  </a:ext>
                </a:extLst>
              </a:tr>
              <a:tr h="769958">
                <a:tc>
                  <a:txBody>
                    <a:bodyPr/>
                    <a:lstStyle/>
                    <a:p>
                      <a:pPr>
                        <a:lnSpc>
                          <a:spcPct val="115000"/>
                        </a:lnSpc>
                        <a:spcAft>
                          <a:spcPts val="800"/>
                        </a:spcAft>
                        <a:buNone/>
                      </a:pPr>
                      <a:r>
                        <a:rPr lang="en-US" sz="1200" kern="100">
                          <a:effectLst/>
                        </a:rPr>
                        <a:t>Increased resources to support study skills, wellbeing, career development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Knock-on risks to visa and immigration compliance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If we continue to move down the road of online/inclusive learning, how do we balance this with reducing isolation and creating community and belonging?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117423284"/>
                  </a:ext>
                </a:extLst>
              </a:tr>
              <a:tr h="1545098">
                <a:tc>
                  <a:txBody>
                    <a:bodyPr/>
                    <a:lstStyle/>
                    <a:p>
                      <a:pPr>
                        <a:lnSpc>
                          <a:spcPct val="115000"/>
                        </a:lnSpc>
                        <a:spcAft>
                          <a:spcPts val="800"/>
                        </a:spcAft>
                        <a:buNone/>
                      </a:pPr>
                      <a:r>
                        <a:rPr lang="en-US" sz="1200" kern="100">
                          <a:effectLst/>
                        </a:rPr>
                        <a:t>Greater use of chat assistants to triage and respond quickly, reducing waiting times for student enquiries and support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Currently perceived as a risk and barrier to online learning = retrograde step in terms of inclusive design and assessment as recommended in </a:t>
                      </a:r>
                      <a:r>
                        <a:rPr lang="en-US" sz="1200" u="sng" kern="100">
                          <a:effectLst/>
                          <a:hlinkClick r:id="rId2"/>
                        </a:rPr>
                        <a:t>Disabled Students’ Commitment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980880419"/>
                  </a:ext>
                </a:extLst>
              </a:tr>
              <a:tr h="714963">
                <a:tc>
                  <a:txBody>
                    <a:bodyPr/>
                    <a:lstStyle/>
                    <a:p>
                      <a:pPr>
                        <a:lnSpc>
                          <a:spcPct val="115000"/>
                        </a:lnSpc>
                        <a:spcAft>
                          <a:spcPts val="800"/>
                        </a:spcAft>
                        <a:buNone/>
                      </a:pPr>
                      <a:r>
                        <a:rPr lang="en-US" sz="1200" kern="100">
                          <a:effectLst/>
                        </a:rPr>
                        <a:t>Significant time savings in research based and routine tasks</a:t>
                      </a:r>
                      <a:endParaRPr lang="en-GB" sz="1200" kern="100">
                        <a:effectLst/>
                      </a:endParaRPr>
                    </a:p>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448064325"/>
                  </a:ext>
                </a:extLst>
              </a:tr>
              <a:tr h="425750">
                <a:tc>
                  <a:txBody>
                    <a:bodyPr/>
                    <a:lstStyle/>
                    <a:p>
                      <a:pPr>
                        <a:lnSpc>
                          <a:spcPct val="115000"/>
                        </a:lnSpc>
                        <a:spcAft>
                          <a:spcPts val="800"/>
                        </a:spcAft>
                        <a:buNone/>
                      </a:pPr>
                      <a:r>
                        <a:rPr lang="en-US" sz="1200" kern="100">
                          <a:effectLst/>
                        </a:rPr>
                        <a:t>Reduction in reasonable adjustments if we embrace more online assessment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49400" marR="49400" marT="24700" marB="24700"/>
                </a:tc>
                <a:tc>
                  <a:txBody>
                    <a:bodyPr/>
                    <a:lstStyle/>
                    <a:p>
                      <a:pPr>
                        <a:lnSpc>
                          <a:spcPct val="115000"/>
                        </a:lnSpc>
                        <a:spcAft>
                          <a:spcPts val="800"/>
                        </a:spcAft>
                        <a:buNone/>
                      </a:pPr>
                      <a:r>
                        <a:rPr lang="en-US" sz="1200" kern="100">
                          <a:effectLst/>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132632083"/>
                  </a:ext>
                </a:extLst>
              </a:tr>
            </a:tbl>
          </a:graphicData>
        </a:graphic>
      </p:graphicFrame>
      <p:sp>
        <p:nvSpPr>
          <p:cNvPr id="4" name="Date Placeholder 3">
            <a:extLst>
              <a:ext uri="{FF2B5EF4-FFF2-40B4-BE49-F238E27FC236}">
                <a16:creationId xmlns:a16="http://schemas.microsoft.com/office/drawing/2014/main" id="{37EB8889-A7CB-D801-6B60-E72D099D40B5}"/>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1A73D779-5B65-B310-4C33-EB44EACC3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F560C-DFF1-1C8A-6D5C-89881FEDE032}"/>
              </a:ext>
            </a:extLst>
          </p:cNvPr>
          <p:cNvSpPr>
            <a:spLocks noGrp="1"/>
          </p:cNvSpPr>
          <p:nvPr>
            <p:ph type="sldNum" sz="quarter" idx="12"/>
          </p:nvPr>
        </p:nvSpPr>
        <p:spPr/>
        <p:txBody>
          <a:bodyPr/>
          <a:lstStyle/>
          <a:p>
            <a:fld id="{437794D7-DC86-9A4E-9C9F-0B324FE8876A}" type="slidenum">
              <a:rPr lang="en-US" smtClean="0"/>
              <a:pPr/>
              <a:t>15</a:t>
            </a:fld>
            <a:endParaRPr lang="en-US"/>
          </a:p>
        </p:txBody>
      </p:sp>
      <p:pic>
        <p:nvPicPr>
          <p:cNvPr id="9" name="Picture 8" descr="A robot touching a hand&#10;&#10;AI-generated content may be incorrect.">
            <a:extLst>
              <a:ext uri="{FF2B5EF4-FFF2-40B4-BE49-F238E27FC236}">
                <a16:creationId xmlns:a16="http://schemas.microsoft.com/office/drawing/2014/main" id="{5DE25FD6-03A6-39C4-21CA-791E28AE1AC8}"/>
              </a:ext>
            </a:extLst>
          </p:cNvPr>
          <p:cNvPicPr>
            <a:picLocks noChangeAspect="1"/>
          </p:cNvPicPr>
          <p:nvPr/>
        </p:nvPicPr>
        <p:blipFill>
          <a:blip r:embed="rId3"/>
          <a:stretch>
            <a:fillRect/>
          </a:stretch>
        </p:blipFill>
        <p:spPr>
          <a:xfrm>
            <a:off x="9170633" y="1553909"/>
            <a:ext cx="2847975" cy="1600200"/>
          </a:xfrm>
          <a:prstGeom prst="rect">
            <a:avLst/>
          </a:prstGeom>
        </p:spPr>
      </p:pic>
    </p:spTree>
    <p:extLst>
      <p:ext uri="{BB962C8B-B14F-4D97-AF65-F5344CB8AC3E}">
        <p14:creationId xmlns:p14="http://schemas.microsoft.com/office/powerpoint/2010/main" val="2116600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71B4-D10A-2AE7-FDCB-613739B61034}"/>
              </a:ext>
            </a:extLst>
          </p:cNvPr>
          <p:cNvSpPr>
            <a:spLocks noGrp="1"/>
          </p:cNvSpPr>
          <p:nvPr>
            <p:ph type="title"/>
          </p:nvPr>
        </p:nvSpPr>
        <p:spPr>
          <a:xfrm>
            <a:off x="593363" y="1028700"/>
            <a:ext cx="10515600" cy="662940"/>
          </a:xfrm>
        </p:spPr>
        <p:txBody>
          <a:bodyPr/>
          <a:lstStyle/>
          <a:p>
            <a:r>
              <a:rPr lang="en-US" sz="2800" dirty="0"/>
              <a:t>Student satisfaction scores are good</a:t>
            </a:r>
            <a:br>
              <a:rPr lang="en-US" sz="2800" dirty="0"/>
            </a:br>
            <a:br>
              <a:rPr lang="en-US" dirty="0"/>
            </a:br>
            <a:r>
              <a:rPr lang="en-US" sz="2800" dirty="0"/>
              <a:t>Overall satisfaction across Scotland: 80.7%</a:t>
            </a:r>
            <a:br>
              <a:rPr lang="en-US" sz="2800" dirty="0"/>
            </a:br>
            <a:r>
              <a:rPr lang="en-US" sz="2800" dirty="0"/>
              <a:t>	</a:t>
            </a:r>
            <a:r>
              <a:rPr lang="en-US" sz="2800" b="0" dirty="0"/>
              <a:t>St Andrews and Open University = 90%</a:t>
            </a:r>
            <a:br>
              <a:rPr lang="en-US" sz="2800" b="0" dirty="0"/>
            </a:br>
            <a:r>
              <a:rPr lang="en-US" sz="2800" dirty="0"/>
              <a:t>Staff explaining things well: 92%</a:t>
            </a:r>
            <a:br>
              <a:rPr lang="en-US" sz="2800" dirty="0"/>
            </a:br>
            <a:r>
              <a:rPr lang="en-US" sz="2800" dirty="0"/>
              <a:t>Courses intellectually stimulating: 87%</a:t>
            </a:r>
            <a:br>
              <a:rPr lang="en-US" sz="2800" dirty="0"/>
            </a:br>
            <a:r>
              <a:rPr lang="en-US" sz="2800" dirty="0"/>
              <a:t>Skills development:</a:t>
            </a:r>
            <a:br>
              <a:rPr lang="en-US" sz="2800" dirty="0"/>
            </a:br>
            <a:r>
              <a:rPr lang="en-US" sz="2800" dirty="0"/>
              <a:t>	</a:t>
            </a:r>
            <a:r>
              <a:rPr lang="en-US" sz="2800" b="0" dirty="0"/>
              <a:t>85% said their degree helps build skills</a:t>
            </a:r>
            <a:br>
              <a:rPr lang="en-US" sz="2800" b="0" dirty="0"/>
            </a:br>
            <a:r>
              <a:rPr lang="en-US" sz="2800" b="0" dirty="0"/>
              <a:t>	83% said it prepares them for future careers </a:t>
            </a:r>
            <a:br>
              <a:rPr lang="en-US" sz="2800" dirty="0"/>
            </a:br>
            <a:br>
              <a:rPr lang="en-US" sz="2800" dirty="0"/>
            </a:br>
            <a:endParaRPr lang="en-GB" sz="2800" dirty="0"/>
          </a:p>
        </p:txBody>
      </p:sp>
      <p:sp>
        <p:nvSpPr>
          <p:cNvPr id="3" name="Date Placeholder 2">
            <a:extLst>
              <a:ext uri="{FF2B5EF4-FFF2-40B4-BE49-F238E27FC236}">
                <a16:creationId xmlns:a16="http://schemas.microsoft.com/office/drawing/2014/main" id="{053B81C8-F6D4-F8EB-FBAD-70A09F181F80}"/>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4" name="Footer Placeholder 3">
            <a:extLst>
              <a:ext uri="{FF2B5EF4-FFF2-40B4-BE49-F238E27FC236}">
                <a16:creationId xmlns:a16="http://schemas.microsoft.com/office/drawing/2014/main" id="{3F5705B3-8745-CAEE-7F42-0C0D9F9C5D48}"/>
              </a:ext>
            </a:extLst>
          </p:cNvPr>
          <p:cNvSpPr>
            <a:spLocks noGrp="1"/>
          </p:cNvSpPr>
          <p:nvPr>
            <p:ph type="ftr" sz="quarter" idx="11"/>
          </p:nvPr>
        </p:nvSpPr>
        <p:spPr/>
        <p:txBody>
          <a:bodyPr/>
          <a:lstStyle/>
          <a:p>
            <a:r>
              <a:rPr lang="en-US" dirty="0"/>
              <a:t>National Student Survey  2025</a:t>
            </a:r>
          </a:p>
        </p:txBody>
      </p:sp>
      <p:sp>
        <p:nvSpPr>
          <p:cNvPr id="5" name="Slide Number Placeholder 4">
            <a:extLst>
              <a:ext uri="{FF2B5EF4-FFF2-40B4-BE49-F238E27FC236}">
                <a16:creationId xmlns:a16="http://schemas.microsoft.com/office/drawing/2014/main" id="{1572EF62-1BBB-C8EB-65C7-56DDE32D9F07}"/>
              </a:ext>
            </a:extLst>
          </p:cNvPr>
          <p:cNvSpPr>
            <a:spLocks noGrp="1"/>
          </p:cNvSpPr>
          <p:nvPr>
            <p:ph type="sldNum" sz="quarter" idx="12"/>
          </p:nvPr>
        </p:nvSpPr>
        <p:spPr/>
        <p:txBody>
          <a:bodyPr/>
          <a:lstStyle/>
          <a:p>
            <a:fld id="{437794D7-DC86-9A4E-9C9F-0B324FE8876A}" type="slidenum">
              <a:rPr lang="en-US" smtClean="0"/>
              <a:pPr/>
              <a:t>16</a:t>
            </a:fld>
            <a:endParaRPr lang="en-US"/>
          </a:p>
        </p:txBody>
      </p:sp>
    </p:spTree>
    <p:extLst>
      <p:ext uri="{BB962C8B-B14F-4D97-AF65-F5344CB8AC3E}">
        <p14:creationId xmlns:p14="http://schemas.microsoft.com/office/powerpoint/2010/main" val="1579870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FFA4-8133-BD49-D54C-065870821D28}"/>
              </a:ext>
            </a:extLst>
          </p:cNvPr>
          <p:cNvSpPr>
            <a:spLocks noGrp="1"/>
          </p:cNvSpPr>
          <p:nvPr>
            <p:ph type="title"/>
          </p:nvPr>
        </p:nvSpPr>
        <p:spPr/>
        <p:txBody>
          <a:bodyPr/>
          <a:lstStyle/>
          <a:p>
            <a:r>
              <a:rPr lang="en-US" sz="4000" dirty="0"/>
              <a:t>Graduate outcomes – Scottish universities (2025)</a:t>
            </a:r>
            <a:endParaRPr lang="en-GB" sz="4000" dirty="0"/>
          </a:p>
        </p:txBody>
      </p:sp>
      <p:pic>
        <p:nvPicPr>
          <p:cNvPr id="8" name="Content Placeholder 7" descr="A table with numbers and text&#10;&#10;AI-generated content may be incorrect.">
            <a:extLst>
              <a:ext uri="{FF2B5EF4-FFF2-40B4-BE49-F238E27FC236}">
                <a16:creationId xmlns:a16="http://schemas.microsoft.com/office/drawing/2014/main" id="{6A629E05-862B-1056-AC0A-365388854399}"/>
              </a:ext>
            </a:extLst>
          </p:cNvPr>
          <p:cNvPicPr>
            <a:picLocks noGrp="1" noChangeAspect="1"/>
          </p:cNvPicPr>
          <p:nvPr>
            <p:ph idx="1"/>
          </p:nvPr>
        </p:nvPicPr>
        <p:blipFill>
          <a:blip r:embed="rId3"/>
          <a:stretch>
            <a:fillRect/>
          </a:stretch>
        </p:blipFill>
        <p:spPr>
          <a:xfrm>
            <a:off x="1331052" y="1948308"/>
            <a:ext cx="3649162" cy="4057650"/>
          </a:xfrm>
        </p:spPr>
      </p:pic>
      <p:sp>
        <p:nvSpPr>
          <p:cNvPr id="4" name="Date Placeholder 3">
            <a:extLst>
              <a:ext uri="{FF2B5EF4-FFF2-40B4-BE49-F238E27FC236}">
                <a16:creationId xmlns:a16="http://schemas.microsoft.com/office/drawing/2014/main" id="{9B4EAFBE-B0A5-6636-7A5D-ED0A76C2B096}"/>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1D3778F9-3ED8-9108-0AAC-28AB28643D79}"/>
              </a:ext>
            </a:extLst>
          </p:cNvPr>
          <p:cNvSpPr>
            <a:spLocks noGrp="1"/>
          </p:cNvSpPr>
          <p:nvPr>
            <p:ph type="ftr" sz="quarter" idx="11"/>
          </p:nvPr>
        </p:nvSpPr>
        <p:spPr/>
        <p:txBody>
          <a:bodyPr/>
          <a:lstStyle/>
          <a:p>
            <a:r>
              <a:rPr lang="en-US" dirty="0"/>
              <a:t>2025 report is latest version – based on 22/23 graduate data – there is always a time lag</a:t>
            </a:r>
          </a:p>
        </p:txBody>
      </p:sp>
      <p:sp>
        <p:nvSpPr>
          <p:cNvPr id="6" name="Slide Number Placeholder 5">
            <a:extLst>
              <a:ext uri="{FF2B5EF4-FFF2-40B4-BE49-F238E27FC236}">
                <a16:creationId xmlns:a16="http://schemas.microsoft.com/office/drawing/2014/main" id="{42EEBE41-FA6B-12D8-F324-5D95EB46820F}"/>
              </a:ext>
            </a:extLst>
          </p:cNvPr>
          <p:cNvSpPr>
            <a:spLocks noGrp="1"/>
          </p:cNvSpPr>
          <p:nvPr>
            <p:ph type="sldNum" sz="quarter" idx="12"/>
          </p:nvPr>
        </p:nvSpPr>
        <p:spPr/>
        <p:txBody>
          <a:bodyPr/>
          <a:lstStyle/>
          <a:p>
            <a:fld id="{437794D7-DC86-9A4E-9C9F-0B324FE8876A}" type="slidenum">
              <a:rPr lang="en-US" smtClean="0"/>
              <a:pPr/>
              <a:t>17</a:t>
            </a:fld>
            <a:endParaRPr lang="en-US"/>
          </a:p>
        </p:txBody>
      </p:sp>
      <p:pic>
        <p:nvPicPr>
          <p:cNvPr id="10" name="Picture 9" descr="A table of numbers with text&#10;&#10;AI-generated content may be incorrect.">
            <a:extLst>
              <a:ext uri="{FF2B5EF4-FFF2-40B4-BE49-F238E27FC236}">
                <a16:creationId xmlns:a16="http://schemas.microsoft.com/office/drawing/2014/main" id="{3083D959-8080-8517-B328-A37A53780A3F}"/>
              </a:ext>
            </a:extLst>
          </p:cNvPr>
          <p:cNvPicPr>
            <a:picLocks noChangeAspect="1"/>
          </p:cNvPicPr>
          <p:nvPr/>
        </p:nvPicPr>
        <p:blipFill>
          <a:blip r:embed="rId4"/>
          <a:stretch>
            <a:fillRect/>
          </a:stretch>
        </p:blipFill>
        <p:spPr>
          <a:xfrm>
            <a:off x="6096000" y="1983131"/>
            <a:ext cx="4883401" cy="3988005"/>
          </a:xfrm>
          <a:prstGeom prst="rect">
            <a:avLst/>
          </a:prstGeom>
        </p:spPr>
      </p:pic>
    </p:spTree>
    <p:extLst>
      <p:ext uri="{BB962C8B-B14F-4D97-AF65-F5344CB8AC3E}">
        <p14:creationId xmlns:p14="http://schemas.microsoft.com/office/powerpoint/2010/main" val="125685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284D-4A14-AC39-C601-26CB2427D787}"/>
              </a:ext>
            </a:extLst>
          </p:cNvPr>
          <p:cNvSpPr>
            <a:spLocks noGrp="1"/>
          </p:cNvSpPr>
          <p:nvPr>
            <p:ph type="title"/>
          </p:nvPr>
        </p:nvSpPr>
        <p:spPr/>
        <p:txBody>
          <a:bodyPr/>
          <a:lstStyle/>
          <a:p>
            <a:pPr algn="ctr"/>
            <a:r>
              <a:rPr lang="en-US" sz="2800"/>
              <a:t>Creating an exceptional student experience “beyond the classroom”</a:t>
            </a:r>
            <a:br>
              <a:rPr lang="en-US" sz="2800"/>
            </a:br>
            <a:endParaRPr lang="en-GB" sz="2800"/>
          </a:p>
        </p:txBody>
      </p:sp>
      <p:sp>
        <p:nvSpPr>
          <p:cNvPr id="4" name="Date Placeholder 3">
            <a:extLst>
              <a:ext uri="{FF2B5EF4-FFF2-40B4-BE49-F238E27FC236}">
                <a16:creationId xmlns:a16="http://schemas.microsoft.com/office/drawing/2014/main" id="{91D78F88-6989-3A36-DC83-817D437C7AB3}"/>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94F30BE6-5DBF-B507-6BA5-3C31C6B83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C659B-346F-2942-BB70-A77FEDDB9365}"/>
              </a:ext>
            </a:extLst>
          </p:cNvPr>
          <p:cNvSpPr>
            <a:spLocks noGrp="1"/>
          </p:cNvSpPr>
          <p:nvPr>
            <p:ph type="sldNum" sz="quarter" idx="12"/>
          </p:nvPr>
        </p:nvSpPr>
        <p:spPr/>
        <p:txBody>
          <a:bodyPr/>
          <a:lstStyle/>
          <a:p>
            <a:fld id="{437794D7-DC86-9A4E-9C9F-0B324FE8876A}" type="slidenum">
              <a:rPr lang="en-US" smtClean="0"/>
              <a:pPr/>
              <a:t>18</a:t>
            </a:fld>
            <a:endParaRPr lang="en-US"/>
          </a:p>
        </p:txBody>
      </p:sp>
      <p:sp>
        <p:nvSpPr>
          <p:cNvPr id="7" name="Rectangle: Rounded Corners 6">
            <a:extLst>
              <a:ext uri="{FF2B5EF4-FFF2-40B4-BE49-F238E27FC236}">
                <a16:creationId xmlns:a16="http://schemas.microsoft.com/office/drawing/2014/main" id="{053EFAFB-C03F-B429-F420-E7049FBD50C8}"/>
              </a:ext>
            </a:extLst>
          </p:cNvPr>
          <p:cNvSpPr/>
          <p:nvPr/>
        </p:nvSpPr>
        <p:spPr>
          <a:xfrm>
            <a:off x="1894460" y="1760688"/>
            <a:ext cx="3394304" cy="164567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Proactivity</a:t>
            </a:r>
            <a:endParaRPr lang="en-GB" sz="2400" b="1"/>
          </a:p>
        </p:txBody>
      </p:sp>
      <p:sp>
        <p:nvSpPr>
          <p:cNvPr id="14" name="Rectangle: Rounded Corners 13">
            <a:extLst>
              <a:ext uri="{FF2B5EF4-FFF2-40B4-BE49-F238E27FC236}">
                <a16:creationId xmlns:a16="http://schemas.microsoft.com/office/drawing/2014/main" id="{47BAECEE-7D60-5EC6-38B4-0638E46ED106}"/>
              </a:ext>
            </a:extLst>
          </p:cNvPr>
          <p:cNvSpPr/>
          <p:nvPr/>
        </p:nvSpPr>
        <p:spPr>
          <a:xfrm>
            <a:off x="1931497" y="3928814"/>
            <a:ext cx="3394304" cy="1757927"/>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Partnership</a:t>
            </a:r>
            <a:endParaRPr lang="en-GB" sz="2400" b="1">
              <a:solidFill>
                <a:schemeClr val="bg1"/>
              </a:solidFill>
            </a:endParaRPr>
          </a:p>
        </p:txBody>
      </p:sp>
      <p:sp>
        <p:nvSpPr>
          <p:cNvPr id="15" name="Rectangle: Rounded Corners 14">
            <a:extLst>
              <a:ext uri="{FF2B5EF4-FFF2-40B4-BE49-F238E27FC236}">
                <a16:creationId xmlns:a16="http://schemas.microsoft.com/office/drawing/2014/main" id="{BF06D320-96E8-DA41-1F7D-7C939E750507}"/>
              </a:ext>
            </a:extLst>
          </p:cNvPr>
          <p:cNvSpPr/>
          <p:nvPr/>
        </p:nvSpPr>
        <p:spPr>
          <a:xfrm>
            <a:off x="6587380" y="3928814"/>
            <a:ext cx="3394304" cy="17098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bg1"/>
                </a:solidFill>
              </a:rPr>
              <a:t>Prioritisation</a:t>
            </a:r>
            <a:endParaRPr lang="en-GB" sz="2400">
              <a:solidFill>
                <a:schemeClr val="bg1"/>
              </a:solidFill>
            </a:endParaRPr>
          </a:p>
        </p:txBody>
      </p:sp>
      <p:sp>
        <p:nvSpPr>
          <p:cNvPr id="16" name="Rectangle: Rounded Corners 15">
            <a:extLst>
              <a:ext uri="{FF2B5EF4-FFF2-40B4-BE49-F238E27FC236}">
                <a16:creationId xmlns:a16="http://schemas.microsoft.com/office/drawing/2014/main" id="{A4A5CB4C-2AE3-A941-F1FF-68A84D7341EC}"/>
              </a:ext>
            </a:extLst>
          </p:cNvPr>
          <p:cNvSpPr/>
          <p:nvPr/>
        </p:nvSpPr>
        <p:spPr>
          <a:xfrm>
            <a:off x="6587380" y="1783328"/>
            <a:ext cx="3394304" cy="1645672"/>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Prevention</a:t>
            </a:r>
            <a:endParaRPr lang="en-GB" sz="2400" b="1"/>
          </a:p>
        </p:txBody>
      </p:sp>
    </p:spTree>
    <p:extLst>
      <p:ext uri="{BB962C8B-B14F-4D97-AF65-F5344CB8AC3E}">
        <p14:creationId xmlns:p14="http://schemas.microsoft.com/office/powerpoint/2010/main" val="161743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1207-28B0-B984-6AED-1B8689CA6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4FE57-977E-106D-26B7-71F7635EA2E7}"/>
              </a:ext>
            </a:extLst>
          </p:cNvPr>
          <p:cNvSpPr>
            <a:spLocks noGrp="1"/>
          </p:cNvSpPr>
          <p:nvPr>
            <p:ph type="title"/>
          </p:nvPr>
        </p:nvSpPr>
        <p:spPr/>
        <p:txBody>
          <a:bodyPr/>
          <a:lstStyle/>
          <a:p>
            <a:r>
              <a:rPr lang="en-US" dirty="0"/>
              <a:t>Proactivity</a:t>
            </a:r>
            <a:endParaRPr lang="en-GB" dirty="0"/>
          </a:p>
        </p:txBody>
      </p:sp>
      <p:sp>
        <p:nvSpPr>
          <p:cNvPr id="3" name="Content Placeholder 2">
            <a:extLst>
              <a:ext uri="{FF2B5EF4-FFF2-40B4-BE49-F238E27FC236}">
                <a16:creationId xmlns:a16="http://schemas.microsoft.com/office/drawing/2014/main" id="{37351B7C-2C27-2482-4A8C-C497469233EF}"/>
              </a:ext>
            </a:extLst>
          </p:cNvPr>
          <p:cNvSpPr>
            <a:spLocks noGrp="1"/>
          </p:cNvSpPr>
          <p:nvPr>
            <p:ph idx="1"/>
          </p:nvPr>
        </p:nvSpPr>
        <p:spPr>
          <a:xfrm>
            <a:off x="595843" y="1757928"/>
            <a:ext cx="8101590" cy="4057777"/>
          </a:xfrm>
        </p:spPr>
        <p:txBody>
          <a:bodyPr/>
          <a:lstStyle/>
          <a:p>
            <a:r>
              <a:rPr lang="en-US" dirty="0"/>
              <a:t>Creating a sense of community and belonging: the impact cannot be under-estimated</a:t>
            </a:r>
          </a:p>
          <a:p>
            <a:r>
              <a:rPr lang="en-GB" dirty="0"/>
              <a:t>Strong welcome and transitions support </a:t>
            </a:r>
          </a:p>
          <a:p>
            <a:pPr lvl="1"/>
            <a:r>
              <a:rPr lang="en-GB" dirty="0"/>
              <a:t>Pre-entry visits for targeted groups; pre-entry modules</a:t>
            </a:r>
          </a:p>
          <a:p>
            <a:pPr lvl="1"/>
            <a:r>
              <a:rPr lang="en-GB" dirty="0"/>
              <a:t>Encouraging disclosures</a:t>
            </a:r>
          </a:p>
          <a:p>
            <a:pPr lvl="1"/>
            <a:r>
              <a:rPr lang="en-GB" dirty="0"/>
              <a:t>Cultural integration activity</a:t>
            </a:r>
          </a:p>
          <a:p>
            <a:pPr lvl="1"/>
            <a:r>
              <a:rPr lang="en-GB" dirty="0"/>
              <a:t>Big focus on getting involved &amp; extra-curricular</a:t>
            </a:r>
          </a:p>
          <a:p>
            <a:pPr lvl="1"/>
            <a:r>
              <a:rPr lang="en-GB" dirty="0"/>
              <a:t>Staff training</a:t>
            </a:r>
          </a:p>
          <a:p>
            <a:r>
              <a:rPr lang="en-GB" dirty="0"/>
              <a:t>Embedding holistic skills development into the curriculum and encouraging ownership of the skills journey from the outset</a:t>
            </a:r>
          </a:p>
        </p:txBody>
      </p:sp>
      <p:sp>
        <p:nvSpPr>
          <p:cNvPr id="4" name="Date Placeholder 3">
            <a:extLst>
              <a:ext uri="{FF2B5EF4-FFF2-40B4-BE49-F238E27FC236}">
                <a16:creationId xmlns:a16="http://schemas.microsoft.com/office/drawing/2014/main" id="{A7EC811B-B706-59C1-DDE8-226C0D9F55D8}"/>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11C15611-B8FB-8C8B-6DEC-E7F0BE653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E8D95-2B88-B43F-36D4-848CB423C97A}"/>
              </a:ext>
            </a:extLst>
          </p:cNvPr>
          <p:cNvSpPr>
            <a:spLocks noGrp="1"/>
          </p:cNvSpPr>
          <p:nvPr>
            <p:ph type="sldNum" sz="quarter" idx="12"/>
          </p:nvPr>
        </p:nvSpPr>
        <p:spPr/>
        <p:txBody>
          <a:bodyPr/>
          <a:lstStyle/>
          <a:p>
            <a:fld id="{437794D7-DC86-9A4E-9C9F-0B324FE8876A}" type="slidenum">
              <a:rPr lang="en-US" smtClean="0"/>
              <a:pPr/>
              <a:t>19</a:t>
            </a:fld>
            <a:endParaRPr lang="en-US"/>
          </a:p>
        </p:txBody>
      </p:sp>
      <p:sp>
        <p:nvSpPr>
          <p:cNvPr id="8" name="TextBox 7">
            <a:extLst>
              <a:ext uri="{FF2B5EF4-FFF2-40B4-BE49-F238E27FC236}">
                <a16:creationId xmlns:a16="http://schemas.microsoft.com/office/drawing/2014/main" id="{08211F7E-212B-E4DD-B5D7-98D663411A80}"/>
              </a:ext>
            </a:extLst>
          </p:cNvPr>
          <p:cNvSpPr txBox="1"/>
          <p:nvPr/>
        </p:nvSpPr>
        <p:spPr>
          <a:xfrm>
            <a:off x="9247874" y="3264308"/>
            <a:ext cx="2060812" cy="2031325"/>
          </a:xfrm>
          <a:prstGeom prst="rect">
            <a:avLst/>
          </a:prstGeom>
          <a:noFill/>
        </p:spPr>
        <p:txBody>
          <a:bodyPr wrap="square">
            <a:spAutoFit/>
          </a:bodyPr>
          <a:lstStyle/>
          <a:p>
            <a:r>
              <a:rPr lang="en-GB" sz="1800" b="1" dirty="0">
                <a:solidFill>
                  <a:srgbClr val="0070C0"/>
                </a:solidFill>
              </a:rPr>
              <a:t>“It is important to ensure that the university is student ready – not just that the student is university ready</a:t>
            </a:r>
            <a:endParaRPr lang="en-GB" dirty="0"/>
          </a:p>
        </p:txBody>
      </p:sp>
      <p:sp>
        <p:nvSpPr>
          <p:cNvPr id="10" name="TextBox 9">
            <a:extLst>
              <a:ext uri="{FF2B5EF4-FFF2-40B4-BE49-F238E27FC236}">
                <a16:creationId xmlns:a16="http://schemas.microsoft.com/office/drawing/2014/main" id="{DD1331BF-7246-659D-2B43-5B87BCBDD7EF}"/>
              </a:ext>
            </a:extLst>
          </p:cNvPr>
          <p:cNvSpPr txBox="1"/>
          <p:nvPr/>
        </p:nvSpPr>
        <p:spPr>
          <a:xfrm>
            <a:off x="9247874" y="1783576"/>
            <a:ext cx="1897039" cy="646331"/>
          </a:xfrm>
          <a:prstGeom prst="rect">
            <a:avLst/>
          </a:prstGeom>
          <a:noFill/>
        </p:spPr>
        <p:txBody>
          <a:bodyPr wrap="square">
            <a:spAutoFit/>
          </a:bodyPr>
          <a:lstStyle/>
          <a:p>
            <a:r>
              <a:rPr lang="en-GB" sz="1800" b="1" dirty="0">
                <a:solidFill>
                  <a:srgbClr val="0070C0"/>
                </a:solidFill>
              </a:rPr>
              <a:t>“Every contact leaves a trace</a:t>
            </a:r>
            <a:r>
              <a:rPr lang="en-GB" b="1" dirty="0">
                <a:solidFill>
                  <a:srgbClr val="0070C0"/>
                </a:solidFill>
              </a:rPr>
              <a:t>”</a:t>
            </a:r>
            <a:endParaRPr lang="en-GB" sz="1800" b="1" dirty="0">
              <a:solidFill>
                <a:srgbClr val="0070C0"/>
              </a:solidFill>
            </a:endParaRPr>
          </a:p>
        </p:txBody>
      </p:sp>
    </p:spTree>
    <p:extLst>
      <p:ext uri="{BB962C8B-B14F-4D97-AF65-F5344CB8AC3E}">
        <p14:creationId xmlns:p14="http://schemas.microsoft.com/office/powerpoint/2010/main" val="399846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A0D0-2AA4-1CAF-10F4-472838D2AB2A}"/>
              </a:ext>
            </a:extLst>
          </p:cNvPr>
          <p:cNvSpPr>
            <a:spLocks noGrp="1"/>
          </p:cNvSpPr>
          <p:nvPr>
            <p:ph type="title"/>
          </p:nvPr>
        </p:nvSpPr>
        <p:spPr>
          <a:xfrm>
            <a:off x="593364" y="1027646"/>
            <a:ext cx="10515600" cy="939125"/>
          </a:xfrm>
        </p:spPr>
        <p:txBody>
          <a:bodyPr anchor="t">
            <a:normAutofit/>
          </a:bodyPr>
          <a:lstStyle/>
          <a:p>
            <a:r>
              <a:rPr lang="en-US"/>
              <a:t>Keynote themes</a:t>
            </a:r>
            <a:endParaRPr lang="en-GB"/>
          </a:p>
        </p:txBody>
      </p:sp>
      <p:sp>
        <p:nvSpPr>
          <p:cNvPr id="3" name="Content Placeholder 2">
            <a:extLst>
              <a:ext uri="{FF2B5EF4-FFF2-40B4-BE49-F238E27FC236}">
                <a16:creationId xmlns:a16="http://schemas.microsoft.com/office/drawing/2014/main" id="{9C7DF9E5-6D01-F176-7D9C-998A66AF366C}"/>
              </a:ext>
            </a:extLst>
          </p:cNvPr>
          <p:cNvSpPr>
            <a:spLocks noGrp="1"/>
          </p:cNvSpPr>
          <p:nvPr>
            <p:ph sz="half" idx="1"/>
          </p:nvPr>
        </p:nvSpPr>
        <p:spPr>
          <a:xfrm>
            <a:off x="593364" y="1774879"/>
            <a:ext cx="5181600" cy="4351338"/>
          </a:xfrm>
        </p:spPr>
        <p:txBody>
          <a:bodyPr>
            <a:normAutofit/>
          </a:bodyPr>
          <a:lstStyle/>
          <a:p>
            <a:pPr marL="0" indent="0">
              <a:buNone/>
            </a:pPr>
            <a:r>
              <a:rPr lang="en-US" sz="1800" dirty="0"/>
              <a:t>Context: The Scottish sector and landscape</a:t>
            </a:r>
          </a:p>
          <a:p>
            <a:pPr marL="457200" lvl="1" indent="0">
              <a:buNone/>
            </a:pPr>
            <a:endParaRPr lang="en-US" sz="1800" dirty="0">
              <a:solidFill>
                <a:schemeClr val="tx1"/>
              </a:solidFill>
            </a:endParaRPr>
          </a:p>
          <a:p>
            <a:pPr lvl="1"/>
            <a:r>
              <a:rPr lang="en-US" sz="1800" dirty="0">
                <a:solidFill>
                  <a:schemeClr val="tx1"/>
                </a:solidFill>
              </a:rPr>
              <a:t>External environment: challenges and opportunities</a:t>
            </a:r>
          </a:p>
          <a:p>
            <a:pPr lvl="1"/>
            <a:r>
              <a:rPr lang="en-US" sz="1800" dirty="0">
                <a:solidFill>
                  <a:schemeClr val="tx1"/>
                </a:solidFill>
              </a:rPr>
              <a:t>The changing diversity and needs of our student body</a:t>
            </a:r>
          </a:p>
          <a:p>
            <a:pPr marL="0" lvl="1" indent="0">
              <a:buNone/>
            </a:pPr>
            <a:endParaRPr lang="en-US" sz="1800" dirty="0">
              <a:solidFill>
                <a:schemeClr val="tx1"/>
              </a:solidFill>
            </a:endParaRPr>
          </a:p>
          <a:p>
            <a:pPr marL="0" lvl="1" indent="0">
              <a:buNone/>
            </a:pPr>
            <a:r>
              <a:rPr lang="en-US" sz="1800" dirty="0">
                <a:solidFill>
                  <a:schemeClr val="tx1"/>
                </a:solidFill>
              </a:rPr>
              <a:t>Aspiration: Creating a world class student experience “beyond the classroom”</a:t>
            </a:r>
          </a:p>
          <a:p>
            <a:pPr lvl="1"/>
            <a:r>
              <a:rPr lang="en-US" sz="1800" dirty="0">
                <a:solidFill>
                  <a:schemeClr val="tx1"/>
                </a:solidFill>
              </a:rPr>
              <a:t>Prevention, Proactivity, Partnership, </a:t>
            </a:r>
            <a:r>
              <a:rPr lang="en-US" sz="1800" dirty="0" err="1">
                <a:solidFill>
                  <a:schemeClr val="tx1"/>
                </a:solidFill>
              </a:rPr>
              <a:t>Prioritisation</a:t>
            </a:r>
            <a:endParaRPr lang="en-US" sz="1800" dirty="0">
              <a:solidFill>
                <a:schemeClr val="tx1"/>
              </a:solidFill>
            </a:endParaRPr>
          </a:p>
          <a:p>
            <a:pPr lvl="1"/>
            <a:r>
              <a:rPr lang="en-US" sz="1800" dirty="0">
                <a:solidFill>
                  <a:schemeClr val="tx1"/>
                </a:solidFill>
              </a:rPr>
              <a:t>Increasing efficiency without compromising on impact</a:t>
            </a:r>
          </a:p>
          <a:p>
            <a:pPr lvl="1"/>
            <a:r>
              <a:rPr lang="en-US" sz="1800" dirty="0">
                <a:solidFill>
                  <a:schemeClr val="tx1"/>
                </a:solidFill>
              </a:rPr>
              <a:t>The rise of whole-university student life or student experience models</a:t>
            </a:r>
          </a:p>
          <a:p>
            <a:pPr marL="444500" indent="0"/>
            <a:endParaRPr lang="en-US" sz="1800" dirty="0"/>
          </a:p>
          <a:p>
            <a:pPr marL="0" indent="0">
              <a:buNone/>
            </a:pPr>
            <a:endParaRPr lang="en-GB" sz="1800" dirty="0"/>
          </a:p>
        </p:txBody>
      </p:sp>
      <p:pic>
        <p:nvPicPr>
          <p:cNvPr id="8" name="Picture 7" descr="A road leading to mountains&#10;&#10;AI-generated content may be incorrect.">
            <a:extLst>
              <a:ext uri="{FF2B5EF4-FFF2-40B4-BE49-F238E27FC236}">
                <a16:creationId xmlns:a16="http://schemas.microsoft.com/office/drawing/2014/main" id="{AEF2E72A-FCE3-B512-30D4-1EA335611A42}"/>
              </a:ext>
            </a:extLst>
          </p:cNvPr>
          <p:cNvPicPr>
            <a:picLocks noChangeAspect="1"/>
          </p:cNvPicPr>
          <p:nvPr/>
        </p:nvPicPr>
        <p:blipFill>
          <a:blip r:embed="rId3"/>
          <a:srcRect l="4757" r="15756" b="-1"/>
          <a:stretch>
            <a:fillRect/>
          </a:stretch>
        </p:blipFill>
        <p:spPr>
          <a:xfrm>
            <a:off x="6096000" y="1253331"/>
            <a:ext cx="5181600" cy="4351338"/>
          </a:xfrm>
          <a:prstGeom prst="rect">
            <a:avLst/>
          </a:prstGeom>
          <a:noFill/>
        </p:spPr>
      </p:pic>
      <p:sp>
        <p:nvSpPr>
          <p:cNvPr id="4" name="Date Placeholder 3">
            <a:extLst>
              <a:ext uri="{FF2B5EF4-FFF2-40B4-BE49-F238E27FC236}">
                <a16:creationId xmlns:a16="http://schemas.microsoft.com/office/drawing/2014/main" id="{79E0A796-4705-BF1A-85A0-FEC4EE0B91B5}"/>
              </a:ext>
            </a:extLst>
          </p:cNvPr>
          <p:cNvSpPr>
            <a:spLocks noGrp="1"/>
          </p:cNvSpPr>
          <p:nvPr>
            <p:ph type="dt" sz="half" idx="10"/>
          </p:nvPr>
        </p:nvSpPr>
        <p:spPr>
          <a:xfrm>
            <a:off x="254644" y="6453450"/>
            <a:ext cx="1269356" cy="365125"/>
          </a:xfrm>
        </p:spPr>
        <p:txBody>
          <a:bodyPr anchor="ctr">
            <a:normAutofit/>
          </a:bodyPr>
          <a:lstStyle/>
          <a:p>
            <a:pPr>
              <a:lnSpc>
                <a:spcPct val="90000"/>
              </a:lnSpc>
              <a:spcAft>
                <a:spcPts val="600"/>
              </a:spcAft>
            </a:pPr>
            <a:fld id="{CD071B8E-0DD7-5842-950E-3289D9FBABB1}" type="datetime4">
              <a:rPr lang="en-GB" sz="1000" smtClean="0"/>
              <a:pPr>
                <a:lnSpc>
                  <a:spcPct val="90000"/>
                </a:lnSpc>
                <a:spcAft>
                  <a:spcPts val="600"/>
                </a:spcAft>
              </a:pPr>
              <a:t>25 September 2025</a:t>
            </a:fld>
            <a:endParaRPr lang="en-US" sz="1000"/>
          </a:p>
        </p:txBody>
      </p:sp>
      <p:sp>
        <p:nvSpPr>
          <p:cNvPr id="32" name="Footer Placeholder 5">
            <a:extLst>
              <a:ext uri="{FF2B5EF4-FFF2-40B4-BE49-F238E27FC236}">
                <a16:creationId xmlns:a16="http://schemas.microsoft.com/office/drawing/2014/main" id="{D0B2BFB3-E94A-DAB3-1E80-47F144C772FE}"/>
              </a:ext>
            </a:extLst>
          </p:cNvPr>
          <p:cNvSpPr>
            <a:spLocks noGrp="1"/>
          </p:cNvSpPr>
          <p:nvPr>
            <p:ph type="ftr" sz="quarter" idx="11"/>
          </p:nvPr>
        </p:nvSpPr>
        <p:spPr>
          <a:xfrm>
            <a:off x="1736202" y="6453450"/>
            <a:ext cx="6370899" cy="365125"/>
          </a:xfrm>
        </p:spPr>
        <p:txBody>
          <a:bodyPr/>
          <a:lstStyle/>
          <a:p>
            <a:endParaRPr lang="en-US"/>
          </a:p>
        </p:txBody>
      </p:sp>
      <p:sp>
        <p:nvSpPr>
          <p:cNvPr id="6" name="Slide Number Placeholder 5">
            <a:extLst>
              <a:ext uri="{FF2B5EF4-FFF2-40B4-BE49-F238E27FC236}">
                <a16:creationId xmlns:a16="http://schemas.microsoft.com/office/drawing/2014/main" id="{B59ED5E9-BB1D-1F02-2D9B-64C23B47DC41}"/>
              </a:ext>
            </a:extLst>
          </p:cNvPr>
          <p:cNvSpPr>
            <a:spLocks noGrp="1"/>
          </p:cNvSpPr>
          <p:nvPr>
            <p:ph type="sldNum" sz="quarter" idx="12"/>
          </p:nvPr>
        </p:nvSpPr>
        <p:spPr>
          <a:xfrm>
            <a:off x="8610600" y="6453449"/>
            <a:ext cx="3311324" cy="365125"/>
          </a:xfrm>
        </p:spPr>
        <p:txBody>
          <a:bodyPr anchor="ctr">
            <a:normAutofit/>
          </a:bodyPr>
          <a:lstStyle/>
          <a:p>
            <a:pPr>
              <a:spcAft>
                <a:spcPts val="600"/>
              </a:spcAft>
            </a:pPr>
            <a:fld id="{437794D7-DC86-9A4E-9C9F-0B324FE8876A}" type="slidenum">
              <a:rPr lang="en-US" smtClean="0"/>
              <a:pPr>
                <a:spcAft>
                  <a:spcPts val="600"/>
                </a:spcAft>
              </a:pPr>
              <a:t>2</a:t>
            </a:fld>
            <a:endParaRPr lang="en-US"/>
          </a:p>
        </p:txBody>
      </p:sp>
    </p:spTree>
    <p:extLst>
      <p:ext uri="{BB962C8B-B14F-4D97-AF65-F5344CB8AC3E}">
        <p14:creationId xmlns:p14="http://schemas.microsoft.com/office/powerpoint/2010/main" val="623055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98FA-983B-CF8D-548E-B0D793811D05}"/>
              </a:ext>
            </a:extLst>
          </p:cNvPr>
          <p:cNvSpPr>
            <a:spLocks noGrp="1"/>
          </p:cNvSpPr>
          <p:nvPr>
            <p:ph type="title"/>
          </p:nvPr>
        </p:nvSpPr>
        <p:spPr/>
        <p:txBody>
          <a:bodyPr/>
          <a:lstStyle/>
          <a:p>
            <a:r>
              <a:rPr lang="en-US"/>
              <a:t>Proactivity: case studies</a:t>
            </a:r>
            <a:endParaRPr lang="en-GB"/>
          </a:p>
        </p:txBody>
      </p:sp>
      <p:pic>
        <p:nvPicPr>
          <p:cNvPr id="8" name="Content Placeholder 7" descr="A green background with white text and colorful circles&#10;&#10;AI-generated content may be incorrect.">
            <a:hlinkClick r:id="rId3"/>
            <a:extLst>
              <a:ext uri="{FF2B5EF4-FFF2-40B4-BE49-F238E27FC236}">
                <a16:creationId xmlns:a16="http://schemas.microsoft.com/office/drawing/2014/main" id="{9BC33A22-AA35-163D-0004-B2E52FA2F8D2}"/>
              </a:ext>
            </a:extLst>
          </p:cNvPr>
          <p:cNvPicPr>
            <a:picLocks noGrp="1" noChangeAspect="1"/>
          </p:cNvPicPr>
          <p:nvPr>
            <p:ph idx="1"/>
          </p:nvPr>
        </p:nvPicPr>
        <p:blipFill>
          <a:blip r:embed="rId4"/>
          <a:stretch>
            <a:fillRect/>
          </a:stretch>
        </p:blipFill>
        <p:spPr>
          <a:xfrm>
            <a:off x="376859" y="2012121"/>
            <a:ext cx="2728199" cy="2723652"/>
          </a:xfrm>
        </p:spPr>
      </p:pic>
      <p:sp>
        <p:nvSpPr>
          <p:cNvPr id="4" name="Date Placeholder 3">
            <a:extLst>
              <a:ext uri="{FF2B5EF4-FFF2-40B4-BE49-F238E27FC236}">
                <a16:creationId xmlns:a16="http://schemas.microsoft.com/office/drawing/2014/main" id="{E5E51056-EB85-D0B7-F8D4-5E4CFF021DC9}"/>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AD880B93-31D1-9966-A02A-D1804815A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00D9A-33FE-D5DD-99D0-4E632FEDAA36}"/>
              </a:ext>
            </a:extLst>
          </p:cNvPr>
          <p:cNvSpPr>
            <a:spLocks noGrp="1"/>
          </p:cNvSpPr>
          <p:nvPr>
            <p:ph type="sldNum" sz="quarter" idx="12"/>
          </p:nvPr>
        </p:nvSpPr>
        <p:spPr/>
        <p:txBody>
          <a:bodyPr/>
          <a:lstStyle/>
          <a:p>
            <a:fld id="{437794D7-DC86-9A4E-9C9F-0B324FE8876A}" type="slidenum">
              <a:rPr lang="en-US" smtClean="0"/>
              <a:pPr/>
              <a:t>20</a:t>
            </a:fld>
            <a:endParaRPr lang="en-US"/>
          </a:p>
        </p:txBody>
      </p:sp>
      <p:pic>
        <p:nvPicPr>
          <p:cNvPr id="10" name="Picture 9">
            <a:hlinkClick r:id="rId5"/>
            <a:extLst>
              <a:ext uri="{FF2B5EF4-FFF2-40B4-BE49-F238E27FC236}">
                <a16:creationId xmlns:a16="http://schemas.microsoft.com/office/drawing/2014/main" id="{074C299F-FFA4-C981-A98B-29694ABD9741}"/>
              </a:ext>
            </a:extLst>
          </p:cNvPr>
          <p:cNvPicPr>
            <a:picLocks noChangeAspect="1"/>
          </p:cNvPicPr>
          <p:nvPr/>
        </p:nvPicPr>
        <p:blipFill>
          <a:blip r:embed="rId6"/>
          <a:stretch>
            <a:fillRect/>
          </a:stretch>
        </p:blipFill>
        <p:spPr>
          <a:xfrm>
            <a:off x="3417394" y="2057167"/>
            <a:ext cx="2678606" cy="2678606"/>
          </a:xfrm>
          <a:prstGeom prst="rect">
            <a:avLst/>
          </a:prstGeom>
        </p:spPr>
      </p:pic>
      <p:pic>
        <p:nvPicPr>
          <p:cNvPr id="12" name="Picture 11" descr="A logo with a colorful circle&#10;&#10;AI-generated content may be incorrect.">
            <a:hlinkClick r:id="rId7"/>
            <a:extLst>
              <a:ext uri="{FF2B5EF4-FFF2-40B4-BE49-F238E27FC236}">
                <a16:creationId xmlns:a16="http://schemas.microsoft.com/office/drawing/2014/main" id="{CADBAE97-E084-5A85-C860-45629593F3AF}"/>
              </a:ext>
            </a:extLst>
          </p:cNvPr>
          <p:cNvPicPr>
            <a:picLocks noChangeAspect="1"/>
          </p:cNvPicPr>
          <p:nvPr/>
        </p:nvPicPr>
        <p:blipFill>
          <a:blip r:embed="rId8"/>
          <a:stretch>
            <a:fillRect/>
          </a:stretch>
        </p:blipFill>
        <p:spPr>
          <a:xfrm>
            <a:off x="8918716" y="2447535"/>
            <a:ext cx="3291574" cy="1851510"/>
          </a:xfrm>
          <a:prstGeom prst="rect">
            <a:avLst/>
          </a:prstGeom>
        </p:spPr>
      </p:pic>
      <p:pic>
        <p:nvPicPr>
          <p:cNvPr id="14" name="Picture 13" descr="A person with curly hair&#10;&#10;AI-generated content may be incorrect.">
            <a:hlinkClick r:id="rId9"/>
            <a:extLst>
              <a:ext uri="{FF2B5EF4-FFF2-40B4-BE49-F238E27FC236}">
                <a16:creationId xmlns:a16="http://schemas.microsoft.com/office/drawing/2014/main" id="{C5B5B900-B229-DD40-3389-41649E20B6A8}"/>
              </a:ext>
            </a:extLst>
          </p:cNvPr>
          <p:cNvPicPr>
            <a:picLocks noChangeAspect="1"/>
          </p:cNvPicPr>
          <p:nvPr/>
        </p:nvPicPr>
        <p:blipFill>
          <a:blip r:embed="rId10"/>
          <a:stretch>
            <a:fillRect/>
          </a:stretch>
        </p:blipFill>
        <p:spPr>
          <a:xfrm>
            <a:off x="6256982" y="1690406"/>
            <a:ext cx="2658418" cy="3621197"/>
          </a:xfrm>
          <a:prstGeom prst="rect">
            <a:avLst/>
          </a:prstGeom>
        </p:spPr>
      </p:pic>
    </p:spTree>
    <p:extLst>
      <p:ext uri="{BB962C8B-B14F-4D97-AF65-F5344CB8AC3E}">
        <p14:creationId xmlns:p14="http://schemas.microsoft.com/office/powerpoint/2010/main" val="385659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3AC2-C19E-5621-8D65-C06B15F8C7B8}"/>
              </a:ext>
            </a:extLst>
          </p:cNvPr>
          <p:cNvSpPr>
            <a:spLocks noGrp="1"/>
          </p:cNvSpPr>
          <p:nvPr>
            <p:ph type="title"/>
          </p:nvPr>
        </p:nvSpPr>
        <p:spPr>
          <a:xfrm>
            <a:off x="595842" y="1026199"/>
            <a:ext cx="10777007" cy="757129"/>
          </a:xfrm>
        </p:spPr>
        <p:txBody>
          <a:bodyPr/>
          <a:lstStyle/>
          <a:p>
            <a:r>
              <a:rPr lang="en-US" sz="2800" dirty="0"/>
              <a:t>Prevention: Identifying and tackling issues before they escalate</a:t>
            </a:r>
            <a:br>
              <a:rPr lang="en-US" dirty="0"/>
            </a:br>
            <a:endParaRPr lang="en-GB" dirty="0"/>
          </a:p>
        </p:txBody>
      </p:sp>
      <p:pic>
        <p:nvPicPr>
          <p:cNvPr id="16" name="Content Placeholder 15" descr="A logo of a letter&#10;&#10;AI-generated content may be incorrect.">
            <a:hlinkClick r:id="rId3"/>
            <a:extLst>
              <a:ext uri="{FF2B5EF4-FFF2-40B4-BE49-F238E27FC236}">
                <a16:creationId xmlns:a16="http://schemas.microsoft.com/office/drawing/2014/main" id="{F0960B8C-411A-E2BB-0F2A-7AA43DFE318B}"/>
              </a:ext>
            </a:extLst>
          </p:cNvPr>
          <p:cNvPicPr>
            <a:picLocks noGrp="1" noChangeAspect="1"/>
          </p:cNvPicPr>
          <p:nvPr>
            <p:ph idx="1"/>
          </p:nvPr>
        </p:nvPicPr>
        <p:blipFill>
          <a:blip r:embed="rId4"/>
          <a:stretch>
            <a:fillRect/>
          </a:stretch>
        </p:blipFill>
        <p:spPr>
          <a:xfrm>
            <a:off x="7104588" y="4334480"/>
            <a:ext cx="1712832" cy="1700812"/>
          </a:xfrm>
        </p:spPr>
      </p:pic>
      <p:sp>
        <p:nvSpPr>
          <p:cNvPr id="4" name="Date Placeholder 3">
            <a:extLst>
              <a:ext uri="{FF2B5EF4-FFF2-40B4-BE49-F238E27FC236}">
                <a16:creationId xmlns:a16="http://schemas.microsoft.com/office/drawing/2014/main" id="{C686CA05-322B-7B22-AC24-DA4F5F1D9C1E}"/>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5E64D8F9-EC4F-C50C-9B18-4A6965786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0843E-FF5B-87C1-176C-9B6350757FBB}"/>
              </a:ext>
            </a:extLst>
          </p:cNvPr>
          <p:cNvSpPr>
            <a:spLocks noGrp="1"/>
          </p:cNvSpPr>
          <p:nvPr>
            <p:ph type="sldNum" sz="quarter" idx="12"/>
          </p:nvPr>
        </p:nvSpPr>
        <p:spPr/>
        <p:txBody>
          <a:bodyPr/>
          <a:lstStyle/>
          <a:p>
            <a:fld id="{437794D7-DC86-9A4E-9C9F-0B324FE8876A}" type="slidenum">
              <a:rPr lang="en-US" smtClean="0"/>
              <a:pPr/>
              <a:t>21</a:t>
            </a:fld>
            <a:endParaRPr lang="en-US"/>
          </a:p>
        </p:txBody>
      </p:sp>
      <p:pic>
        <p:nvPicPr>
          <p:cNvPr id="8" name="Picture 7" descr="A couple of black posters with white text&#10;&#10;AI-generated content may be incorrect.">
            <a:hlinkClick r:id="rId5"/>
            <a:extLst>
              <a:ext uri="{FF2B5EF4-FFF2-40B4-BE49-F238E27FC236}">
                <a16:creationId xmlns:a16="http://schemas.microsoft.com/office/drawing/2014/main" id="{6CC943CD-011C-9984-308A-4D27EE58EB41}"/>
              </a:ext>
            </a:extLst>
          </p:cNvPr>
          <p:cNvPicPr>
            <a:picLocks noChangeAspect="1"/>
          </p:cNvPicPr>
          <p:nvPr/>
        </p:nvPicPr>
        <p:blipFill>
          <a:blip r:embed="rId6"/>
          <a:stretch>
            <a:fillRect/>
          </a:stretch>
        </p:blipFill>
        <p:spPr>
          <a:xfrm>
            <a:off x="749026" y="1856287"/>
            <a:ext cx="2804160" cy="2209800"/>
          </a:xfrm>
          <a:prstGeom prst="rect">
            <a:avLst/>
          </a:prstGeom>
        </p:spPr>
      </p:pic>
      <p:pic>
        <p:nvPicPr>
          <p:cNvPr id="10" name="Picture 9" descr="A close-up of a hand and a person's hand&#10;&#10;AI-generated content may be incorrect.">
            <a:hlinkClick r:id="rId7"/>
            <a:extLst>
              <a:ext uri="{FF2B5EF4-FFF2-40B4-BE49-F238E27FC236}">
                <a16:creationId xmlns:a16="http://schemas.microsoft.com/office/drawing/2014/main" id="{9D51939B-24E1-4719-F0FA-B258CF7823C3}"/>
              </a:ext>
            </a:extLst>
          </p:cNvPr>
          <p:cNvPicPr>
            <a:picLocks noChangeAspect="1"/>
          </p:cNvPicPr>
          <p:nvPr/>
        </p:nvPicPr>
        <p:blipFill>
          <a:blip r:embed="rId8"/>
          <a:stretch>
            <a:fillRect/>
          </a:stretch>
        </p:blipFill>
        <p:spPr>
          <a:xfrm>
            <a:off x="7764389" y="2009574"/>
            <a:ext cx="2968180" cy="1996637"/>
          </a:xfrm>
          <a:prstGeom prst="rect">
            <a:avLst/>
          </a:prstGeom>
        </p:spPr>
      </p:pic>
      <p:pic>
        <p:nvPicPr>
          <p:cNvPr id="12" name="Picture 11">
            <a:hlinkClick r:id="rId9"/>
            <a:extLst>
              <a:ext uri="{FF2B5EF4-FFF2-40B4-BE49-F238E27FC236}">
                <a16:creationId xmlns:a16="http://schemas.microsoft.com/office/drawing/2014/main" id="{FAD37112-FF6D-E216-526C-373206CB157F}"/>
              </a:ext>
            </a:extLst>
          </p:cNvPr>
          <p:cNvPicPr>
            <a:picLocks noChangeAspect="1"/>
          </p:cNvPicPr>
          <p:nvPr/>
        </p:nvPicPr>
        <p:blipFill>
          <a:blip r:embed="rId10"/>
          <a:stretch>
            <a:fillRect/>
          </a:stretch>
        </p:blipFill>
        <p:spPr>
          <a:xfrm>
            <a:off x="4319262" y="2009574"/>
            <a:ext cx="2601079" cy="2643080"/>
          </a:xfrm>
          <a:prstGeom prst="rect">
            <a:avLst/>
          </a:prstGeom>
        </p:spPr>
      </p:pic>
      <p:pic>
        <p:nvPicPr>
          <p:cNvPr id="14" name="Picture 13" descr="A collage of people in a room&#10;&#10;AI-generated content may be incorrect.">
            <a:hlinkClick r:id="rId11"/>
            <a:extLst>
              <a:ext uri="{FF2B5EF4-FFF2-40B4-BE49-F238E27FC236}">
                <a16:creationId xmlns:a16="http://schemas.microsoft.com/office/drawing/2014/main" id="{4D54D183-ABC5-6D72-8331-C00726A65090}"/>
              </a:ext>
            </a:extLst>
          </p:cNvPr>
          <p:cNvPicPr>
            <a:picLocks noChangeAspect="1"/>
          </p:cNvPicPr>
          <p:nvPr/>
        </p:nvPicPr>
        <p:blipFill>
          <a:blip r:embed="rId12"/>
          <a:stretch>
            <a:fillRect/>
          </a:stretch>
        </p:blipFill>
        <p:spPr>
          <a:xfrm>
            <a:off x="845192" y="4264657"/>
            <a:ext cx="3110525" cy="1352477"/>
          </a:xfrm>
          <a:prstGeom prst="rect">
            <a:avLst/>
          </a:prstGeom>
        </p:spPr>
      </p:pic>
    </p:spTree>
    <p:extLst>
      <p:ext uri="{BB962C8B-B14F-4D97-AF65-F5344CB8AC3E}">
        <p14:creationId xmlns:p14="http://schemas.microsoft.com/office/powerpoint/2010/main" val="2566826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5B2A-99B8-D4BD-D75F-B14DFF4D6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AD10E-1435-CDFC-FFF0-EAF66A52CE42}"/>
              </a:ext>
            </a:extLst>
          </p:cNvPr>
          <p:cNvSpPr>
            <a:spLocks noGrp="1"/>
          </p:cNvSpPr>
          <p:nvPr>
            <p:ph type="title"/>
          </p:nvPr>
        </p:nvSpPr>
        <p:spPr/>
        <p:txBody>
          <a:bodyPr/>
          <a:lstStyle/>
          <a:p>
            <a:r>
              <a:rPr lang="en-US"/>
              <a:t>Partnership</a:t>
            </a:r>
            <a:endParaRPr lang="en-GB"/>
          </a:p>
        </p:txBody>
      </p:sp>
      <p:sp>
        <p:nvSpPr>
          <p:cNvPr id="3" name="Content Placeholder 2">
            <a:extLst>
              <a:ext uri="{FF2B5EF4-FFF2-40B4-BE49-F238E27FC236}">
                <a16:creationId xmlns:a16="http://schemas.microsoft.com/office/drawing/2014/main" id="{6A5C1347-C44D-6727-66E7-CBE25789DC02}"/>
              </a:ext>
            </a:extLst>
          </p:cNvPr>
          <p:cNvSpPr>
            <a:spLocks noGrp="1"/>
          </p:cNvSpPr>
          <p:nvPr>
            <p:ph idx="1"/>
          </p:nvPr>
        </p:nvSpPr>
        <p:spPr>
          <a:xfrm>
            <a:off x="595844" y="1757928"/>
            <a:ext cx="5500156" cy="4057777"/>
          </a:xfrm>
        </p:spPr>
        <p:txBody>
          <a:bodyPr/>
          <a:lstStyle/>
          <a:p>
            <a:r>
              <a:rPr lang="en-US"/>
              <a:t>The importance of co-design, genuine collaboration, and shared ownership of the student experience</a:t>
            </a:r>
          </a:p>
          <a:p>
            <a:r>
              <a:rPr lang="en-GB"/>
              <a:t>SPARQS framework </a:t>
            </a:r>
          </a:p>
          <a:p>
            <a:pPr lvl="1"/>
            <a:r>
              <a:rPr lang="en-GB">
                <a:hlinkClick r:id="rId3"/>
              </a:rPr>
              <a:t>SLE_model_digital_resource.pdf</a:t>
            </a:r>
            <a:endParaRPr lang="en-GB"/>
          </a:p>
          <a:p>
            <a:pPr lvl="1"/>
            <a:r>
              <a:rPr lang="en-GB">
                <a:hlinkClick r:id="rId4"/>
              </a:rPr>
              <a:t>Partnership_Ambition_resource.pdf</a:t>
            </a:r>
            <a:endParaRPr lang="en-GB"/>
          </a:p>
          <a:p>
            <a:endParaRPr lang="en-GB"/>
          </a:p>
          <a:p>
            <a:pPr marL="0" indent="0">
              <a:buNone/>
            </a:pPr>
            <a:endParaRPr lang="en-US"/>
          </a:p>
        </p:txBody>
      </p:sp>
      <p:sp>
        <p:nvSpPr>
          <p:cNvPr id="4" name="Date Placeholder 3">
            <a:extLst>
              <a:ext uri="{FF2B5EF4-FFF2-40B4-BE49-F238E27FC236}">
                <a16:creationId xmlns:a16="http://schemas.microsoft.com/office/drawing/2014/main" id="{71BEF237-CBBF-9D32-EB06-9F8F06D8EB61}"/>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56935642-A87B-FB7A-9174-7E2D8523D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7D375-918C-75F1-FEEA-8FDC859CC98A}"/>
              </a:ext>
            </a:extLst>
          </p:cNvPr>
          <p:cNvSpPr>
            <a:spLocks noGrp="1"/>
          </p:cNvSpPr>
          <p:nvPr>
            <p:ph type="sldNum" sz="quarter" idx="12"/>
          </p:nvPr>
        </p:nvSpPr>
        <p:spPr/>
        <p:txBody>
          <a:bodyPr/>
          <a:lstStyle/>
          <a:p>
            <a:fld id="{437794D7-DC86-9A4E-9C9F-0B324FE8876A}" type="slidenum">
              <a:rPr lang="en-US" smtClean="0"/>
              <a:pPr/>
              <a:t>22</a:t>
            </a:fld>
            <a:endParaRPr lang="en-US"/>
          </a:p>
        </p:txBody>
      </p:sp>
      <p:pic>
        <p:nvPicPr>
          <p:cNvPr id="8" name="Picture 7" descr="A blue cover with a puzzle&#10;&#10;AI-generated content may be incorrect.">
            <a:extLst>
              <a:ext uri="{FF2B5EF4-FFF2-40B4-BE49-F238E27FC236}">
                <a16:creationId xmlns:a16="http://schemas.microsoft.com/office/drawing/2014/main" id="{25D8BC39-867C-2998-9CB4-33850D7B83C6}"/>
              </a:ext>
            </a:extLst>
          </p:cNvPr>
          <p:cNvPicPr>
            <a:picLocks noChangeAspect="1"/>
          </p:cNvPicPr>
          <p:nvPr/>
        </p:nvPicPr>
        <p:blipFill>
          <a:blip r:embed="rId5"/>
          <a:stretch>
            <a:fillRect/>
          </a:stretch>
        </p:blipFill>
        <p:spPr>
          <a:xfrm>
            <a:off x="7011560" y="664915"/>
            <a:ext cx="3457575" cy="2352675"/>
          </a:xfrm>
          <a:prstGeom prst="rect">
            <a:avLst/>
          </a:prstGeom>
        </p:spPr>
      </p:pic>
      <p:pic>
        <p:nvPicPr>
          <p:cNvPr id="10" name="Picture 9" descr="A diagram of a student learning experience&#10;&#10;AI-generated content may be incorrect.">
            <a:extLst>
              <a:ext uri="{FF2B5EF4-FFF2-40B4-BE49-F238E27FC236}">
                <a16:creationId xmlns:a16="http://schemas.microsoft.com/office/drawing/2014/main" id="{A102CC16-FB05-63AB-A17B-571D02015E06}"/>
              </a:ext>
            </a:extLst>
          </p:cNvPr>
          <p:cNvPicPr>
            <a:picLocks noChangeAspect="1"/>
          </p:cNvPicPr>
          <p:nvPr/>
        </p:nvPicPr>
        <p:blipFill>
          <a:blip r:embed="rId6"/>
          <a:stretch>
            <a:fillRect/>
          </a:stretch>
        </p:blipFill>
        <p:spPr>
          <a:xfrm>
            <a:off x="7011560" y="3224637"/>
            <a:ext cx="2957842" cy="2814720"/>
          </a:xfrm>
          <a:prstGeom prst="rect">
            <a:avLst/>
          </a:prstGeom>
        </p:spPr>
      </p:pic>
    </p:spTree>
    <p:extLst>
      <p:ext uri="{BB962C8B-B14F-4D97-AF65-F5344CB8AC3E}">
        <p14:creationId xmlns:p14="http://schemas.microsoft.com/office/powerpoint/2010/main" val="161551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FFE3-3BDF-84D6-B1E5-C394B1E4A5E8}"/>
              </a:ext>
            </a:extLst>
          </p:cNvPr>
          <p:cNvSpPr>
            <a:spLocks noGrp="1"/>
          </p:cNvSpPr>
          <p:nvPr>
            <p:ph type="title"/>
          </p:nvPr>
        </p:nvSpPr>
        <p:spPr/>
        <p:txBody>
          <a:bodyPr/>
          <a:lstStyle/>
          <a:p>
            <a:r>
              <a:rPr lang="en-US" sz="3200" cap="all"/>
              <a:t>RGU Student Partnership Agreement 2024/25</a:t>
            </a:r>
            <a:br>
              <a:rPr lang="en-US" cap="all"/>
            </a:br>
            <a:endParaRPr lang="en-GB"/>
          </a:p>
        </p:txBody>
      </p:sp>
      <p:sp>
        <p:nvSpPr>
          <p:cNvPr id="3" name="Content Placeholder 2">
            <a:extLst>
              <a:ext uri="{FF2B5EF4-FFF2-40B4-BE49-F238E27FC236}">
                <a16:creationId xmlns:a16="http://schemas.microsoft.com/office/drawing/2014/main" id="{1E8040CF-CDBC-F11C-E4C4-713C0A81C6B0}"/>
              </a:ext>
            </a:extLst>
          </p:cNvPr>
          <p:cNvSpPr>
            <a:spLocks noGrp="1"/>
          </p:cNvSpPr>
          <p:nvPr>
            <p:ph sz="half" idx="1"/>
          </p:nvPr>
        </p:nvSpPr>
        <p:spPr>
          <a:xfrm>
            <a:off x="5759355" y="1706382"/>
            <a:ext cx="5965351" cy="4515781"/>
          </a:xfrm>
        </p:spPr>
        <p:txBody>
          <a:bodyPr/>
          <a:lstStyle/>
          <a:p>
            <a:r>
              <a:rPr lang="en-US"/>
              <a:t>Jointly developed with students</a:t>
            </a:r>
          </a:p>
          <a:p>
            <a:r>
              <a:rPr lang="en-US"/>
              <a:t>Key objective: “fostering an engaged and inclusive RGU community”. </a:t>
            </a:r>
          </a:p>
          <a:p>
            <a:r>
              <a:rPr lang="en-US"/>
              <a:t>Three key strands of activity:</a:t>
            </a:r>
          </a:p>
          <a:p>
            <a:pPr lvl="1"/>
            <a:r>
              <a:rPr lang="en-US"/>
              <a:t>Teaching, Learning, and Assessment</a:t>
            </a:r>
          </a:p>
          <a:p>
            <a:pPr lvl="1"/>
            <a:r>
              <a:rPr lang="en-US"/>
              <a:t>Extracurricular Activities Beyond the Classroom</a:t>
            </a:r>
          </a:p>
          <a:p>
            <a:pPr lvl="1"/>
            <a:r>
              <a:rPr lang="en-US"/>
              <a:t>Identifying and Removing Barriers to Engagement</a:t>
            </a:r>
          </a:p>
          <a:p>
            <a:endParaRPr lang="en-GB"/>
          </a:p>
        </p:txBody>
      </p:sp>
      <p:pic>
        <p:nvPicPr>
          <p:cNvPr id="9" name="Content Placeholder 8" descr="A group of people sitting on steps&#10;&#10;AI-generated content may be incorrect.">
            <a:extLst>
              <a:ext uri="{FF2B5EF4-FFF2-40B4-BE49-F238E27FC236}">
                <a16:creationId xmlns:a16="http://schemas.microsoft.com/office/drawing/2014/main" id="{13C9357D-CCE0-1E4E-E336-C57A40055070}"/>
              </a:ext>
            </a:extLst>
          </p:cNvPr>
          <p:cNvPicPr>
            <a:picLocks noGrp="1" noChangeAspect="1"/>
          </p:cNvPicPr>
          <p:nvPr>
            <p:ph sz="half" idx="2"/>
          </p:nvPr>
        </p:nvPicPr>
        <p:blipFill>
          <a:blip r:embed="rId3"/>
          <a:stretch>
            <a:fillRect/>
          </a:stretch>
        </p:blipFill>
        <p:spPr>
          <a:xfrm>
            <a:off x="593364" y="1693146"/>
            <a:ext cx="4626961" cy="4351338"/>
          </a:xfrm>
        </p:spPr>
      </p:pic>
      <p:sp>
        <p:nvSpPr>
          <p:cNvPr id="5" name="Date Placeholder 4">
            <a:extLst>
              <a:ext uri="{FF2B5EF4-FFF2-40B4-BE49-F238E27FC236}">
                <a16:creationId xmlns:a16="http://schemas.microsoft.com/office/drawing/2014/main" id="{66119AB3-BB15-5B65-146B-52CC26F4EF20}"/>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6" name="Footer Placeholder 5">
            <a:extLst>
              <a:ext uri="{FF2B5EF4-FFF2-40B4-BE49-F238E27FC236}">
                <a16:creationId xmlns:a16="http://schemas.microsoft.com/office/drawing/2014/main" id="{0320862C-1B60-8556-766A-4564A29BA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09C65-EF38-8B3E-5AF3-490BBD2332FB}"/>
              </a:ext>
            </a:extLst>
          </p:cNvPr>
          <p:cNvSpPr>
            <a:spLocks noGrp="1"/>
          </p:cNvSpPr>
          <p:nvPr>
            <p:ph type="sldNum" sz="quarter" idx="12"/>
          </p:nvPr>
        </p:nvSpPr>
        <p:spPr/>
        <p:txBody>
          <a:bodyPr/>
          <a:lstStyle/>
          <a:p>
            <a:fld id="{437794D7-DC86-9A4E-9C9F-0B324FE8876A}" type="slidenum">
              <a:rPr lang="en-US" smtClean="0"/>
              <a:pPr/>
              <a:t>23</a:t>
            </a:fld>
            <a:endParaRPr lang="en-US"/>
          </a:p>
        </p:txBody>
      </p:sp>
    </p:spTree>
    <p:extLst>
      <p:ext uri="{BB962C8B-B14F-4D97-AF65-F5344CB8AC3E}">
        <p14:creationId xmlns:p14="http://schemas.microsoft.com/office/powerpoint/2010/main" val="445165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2FF4-C800-9B23-3BC2-C048F0FD5CB9}"/>
              </a:ext>
            </a:extLst>
          </p:cNvPr>
          <p:cNvSpPr>
            <a:spLocks noGrp="1"/>
          </p:cNvSpPr>
          <p:nvPr>
            <p:ph type="title"/>
          </p:nvPr>
        </p:nvSpPr>
        <p:spPr>
          <a:xfrm>
            <a:off x="121334" y="1266782"/>
            <a:ext cx="6553707" cy="4562517"/>
          </a:xfrm>
        </p:spPr>
        <p:txBody>
          <a:bodyPr vert="horz" lIns="91440" tIns="45720" rIns="91440" bIns="45720" rtlCol="0" anchor="t">
            <a:noAutofit/>
          </a:bodyPr>
          <a:lstStyle/>
          <a:p>
            <a:r>
              <a:rPr lang="en-US" sz="2400" b="0">
                <a:solidFill>
                  <a:schemeClr val="tx2"/>
                </a:solidFill>
              </a:rPr>
              <a:t>AMOSSHE is a UK wide membership organization which promotes the development and sharing of good practices within Student Services in the UK higher education sector at the national level. </a:t>
            </a:r>
            <a:br>
              <a:rPr lang="en-US" sz="2400" b="0">
                <a:solidFill>
                  <a:schemeClr val="tx2"/>
                </a:solidFill>
              </a:rPr>
            </a:br>
            <a:br>
              <a:rPr lang="en-US" sz="2400" b="0">
                <a:solidFill>
                  <a:schemeClr val="tx2"/>
                </a:solidFill>
              </a:rPr>
            </a:br>
            <a:r>
              <a:rPr lang="en-US" sz="2400" b="0">
                <a:solidFill>
                  <a:schemeClr val="tx2"/>
                </a:solidFill>
              </a:rPr>
              <a:t>We represent our members' interests by working closely with influential sector groups and policymakers.</a:t>
            </a:r>
            <a:br>
              <a:rPr lang="en-US" sz="2400" b="0">
                <a:solidFill>
                  <a:schemeClr val="tx2"/>
                </a:solidFill>
              </a:rPr>
            </a:br>
            <a:br>
              <a:rPr lang="en-US" sz="2400" b="0">
                <a:solidFill>
                  <a:schemeClr val="tx2"/>
                </a:solidFill>
              </a:rPr>
            </a:br>
            <a:r>
              <a:rPr lang="en-US" sz="2400" b="0">
                <a:solidFill>
                  <a:schemeClr val="tx2"/>
                </a:solidFill>
              </a:rPr>
              <a:t>Our 800 members contribute their time and expertise to benefit the whole community, and ultimately, the experiences of students.</a:t>
            </a:r>
          </a:p>
        </p:txBody>
      </p:sp>
      <p:pic>
        <p:nvPicPr>
          <p:cNvPr id="86" name="Picture 85">
            <a:extLst>
              <a:ext uri="{FF2B5EF4-FFF2-40B4-BE49-F238E27FC236}">
                <a16:creationId xmlns:a16="http://schemas.microsoft.com/office/drawing/2014/main" id="{3BEFA326-F7DA-7543-F361-826D69E01786}"/>
              </a:ext>
            </a:extLst>
          </p:cNvPr>
          <p:cNvPicPr>
            <a:picLocks noChangeAspect="1"/>
          </p:cNvPicPr>
          <p:nvPr/>
        </p:nvPicPr>
        <p:blipFill rotWithShape="1">
          <a:blip r:embed="rId3"/>
          <a:srcRect l="5694" t="22001" r="12951" b="8025"/>
          <a:stretch/>
        </p:blipFill>
        <p:spPr>
          <a:xfrm>
            <a:off x="6657232" y="842368"/>
            <a:ext cx="3404387" cy="183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a:extLst>
              <a:ext uri="{FF2B5EF4-FFF2-40B4-BE49-F238E27FC236}">
                <a16:creationId xmlns:a16="http://schemas.microsoft.com/office/drawing/2014/main" id="{4335426B-9E14-96C5-76E3-E756D3A6DC84}"/>
              </a:ext>
            </a:extLst>
          </p:cNvPr>
          <p:cNvPicPr>
            <a:picLocks noChangeAspect="1"/>
          </p:cNvPicPr>
          <p:nvPr/>
        </p:nvPicPr>
        <p:blipFill>
          <a:blip r:embed="rId4"/>
          <a:stretch>
            <a:fillRect/>
          </a:stretch>
        </p:blipFill>
        <p:spPr>
          <a:xfrm>
            <a:off x="9035553" y="955896"/>
            <a:ext cx="2906930" cy="4089082"/>
          </a:xfrm>
          <a:prstGeom prst="rect">
            <a:avLst/>
          </a:prstGeom>
        </p:spPr>
      </p:pic>
      <p:pic>
        <p:nvPicPr>
          <p:cNvPr id="58" name="Picture 57">
            <a:extLst>
              <a:ext uri="{FF2B5EF4-FFF2-40B4-BE49-F238E27FC236}">
                <a16:creationId xmlns:a16="http://schemas.microsoft.com/office/drawing/2014/main" id="{BA3755D2-732C-082F-AE50-97F1178B8CD3}"/>
              </a:ext>
            </a:extLst>
          </p:cNvPr>
          <p:cNvPicPr>
            <a:picLocks noChangeAspect="1"/>
          </p:cNvPicPr>
          <p:nvPr/>
        </p:nvPicPr>
        <p:blipFill>
          <a:blip r:embed="rId5"/>
          <a:stretch>
            <a:fillRect/>
          </a:stretch>
        </p:blipFill>
        <p:spPr>
          <a:xfrm>
            <a:off x="6667484" y="2721478"/>
            <a:ext cx="3559394" cy="2527169"/>
          </a:xfrm>
          <a:prstGeom prst="rect">
            <a:avLst/>
          </a:prstGeom>
        </p:spPr>
      </p:pic>
      <p:pic>
        <p:nvPicPr>
          <p:cNvPr id="83" name="Picture 82" descr="A blue and white rectangular sign with white text&#10;&#10;Description automatically generated">
            <a:extLst>
              <a:ext uri="{FF2B5EF4-FFF2-40B4-BE49-F238E27FC236}">
                <a16:creationId xmlns:a16="http://schemas.microsoft.com/office/drawing/2014/main" id="{87D97ECC-3FA8-B352-60BF-F93280148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076" y="4887089"/>
            <a:ext cx="4339590" cy="1301877"/>
          </a:xfrm>
          <a:prstGeom prst="rect">
            <a:avLst/>
          </a:prstGeom>
        </p:spPr>
      </p:pic>
    </p:spTree>
    <p:extLst>
      <p:ext uri="{BB962C8B-B14F-4D97-AF65-F5344CB8AC3E}">
        <p14:creationId xmlns:p14="http://schemas.microsoft.com/office/powerpoint/2010/main" val="22767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9233-30F9-D9AF-F43F-CA8D78EA7C69}"/>
              </a:ext>
            </a:extLst>
          </p:cNvPr>
          <p:cNvSpPr>
            <a:spLocks noGrp="1"/>
          </p:cNvSpPr>
          <p:nvPr>
            <p:ph type="title"/>
          </p:nvPr>
        </p:nvSpPr>
        <p:spPr>
          <a:xfrm>
            <a:off x="593364" y="1027646"/>
            <a:ext cx="10515600" cy="939125"/>
          </a:xfrm>
        </p:spPr>
        <p:txBody>
          <a:bodyPr anchor="t">
            <a:normAutofit/>
          </a:bodyPr>
          <a:lstStyle/>
          <a:p>
            <a:r>
              <a:rPr lang="en-US" sz="3200"/>
              <a:t>Sector wide partnership work</a:t>
            </a:r>
            <a:endParaRPr lang="en-GB" sz="3200"/>
          </a:p>
        </p:txBody>
      </p:sp>
      <p:pic>
        <p:nvPicPr>
          <p:cNvPr id="7" name="Content Placeholder 3" descr="A close-up of a logo&#10;&#10;Description automatically generated">
            <a:extLst>
              <a:ext uri="{FF2B5EF4-FFF2-40B4-BE49-F238E27FC236}">
                <a16:creationId xmlns:a16="http://schemas.microsoft.com/office/drawing/2014/main" id="{0E5472E3-5DA8-7C93-FADF-59349537CDB2}"/>
              </a:ext>
            </a:extLst>
          </p:cNvPr>
          <p:cNvPicPr>
            <a:picLocks noChangeAspect="1"/>
          </p:cNvPicPr>
          <p:nvPr/>
        </p:nvPicPr>
        <p:blipFill>
          <a:blip r:embed="rId3"/>
          <a:stretch>
            <a:fillRect/>
          </a:stretch>
        </p:blipFill>
        <p:spPr>
          <a:xfrm>
            <a:off x="498363" y="3038860"/>
            <a:ext cx="3325298" cy="606866"/>
          </a:xfrm>
          <a:prstGeom prst="rect">
            <a:avLst/>
          </a:prstGeom>
          <a:noFill/>
        </p:spPr>
      </p:pic>
      <p:sp>
        <p:nvSpPr>
          <p:cNvPr id="3" name="Content Placeholder 2">
            <a:extLst>
              <a:ext uri="{FF2B5EF4-FFF2-40B4-BE49-F238E27FC236}">
                <a16:creationId xmlns:a16="http://schemas.microsoft.com/office/drawing/2014/main" id="{B1BA91DD-231A-3643-B50B-7CEF02CCA80D}"/>
              </a:ext>
            </a:extLst>
          </p:cNvPr>
          <p:cNvSpPr>
            <a:spLocks noGrp="1"/>
          </p:cNvSpPr>
          <p:nvPr>
            <p:ph sz="half" idx="2"/>
          </p:nvPr>
        </p:nvSpPr>
        <p:spPr>
          <a:xfrm>
            <a:off x="4096987" y="1638795"/>
            <a:ext cx="7011977" cy="4487422"/>
          </a:xfrm>
        </p:spPr>
        <p:txBody>
          <a:bodyPr>
            <a:normAutofit lnSpcReduction="10000"/>
          </a:bodyPr>
          <a:lstStyle/>
          <a:p>
            <a:pPr marL="342900" indent="-342900">
              <a:buSzPts val="1000"/>
              <a:buFont typeface="Symbol" panose="05050102010706020507" pitchFamily="18" charset="2"/>
              <a:buChar char=""/>
              <a:tabLst>
                <a:tab pos="457200" algn="l"/>
              </a:tabLst>
            </a:pPr>
            <a:r>
              <a:rPr lang="en-GB" sz="2000" dirty="0"/>
              <a:t>Represented via AMOSSHE Scotland on several Scottish Government fora/working groups: collective voice and </a:t>
            </a:r>
          </a:p>
          <a:p>
            <a:pPr marL="800100" lvl="1" indent="-342900">
              <a:buSzPts val="1000"/>
              <a:buFont typeface="Symbol" panose="05050102010706020507" pitchFamily="18" charset="2"/>
              <a:buChar char=""/>
              <a:tabLst>
                <a:tab pos="457200" algn="l"/>
              </a:tabLst>
            </a:pPr>
            <a:r>
              <a:rPr lang="en-GB" sz="2000" dirty="0">
                <a:solidFill>
                  <a:schemeClr val="tx1"/>
                </a:solidFill>
                <a:hlinkClick r:id="rId4"/>
              </a:rPr>
              <a:t>Equally Safe in Universities and Colleges</a:t>
            </a:r>
            <a:endParaRPr lang="en-GB" sz="2000" dirty="0">
              <a:solidFill>
                <a:schemeClr val="tx1"/>
              </a:solidFill>
            </a:endParaRPr>
          </a:p>
          <a:p>
            <a:pPr marL="800100" lvl="1" indent="-342900">
              <a:buSzPts val="1000"/>
              <a:buFont typeface="Symbol" panose="05050102010706020507" pitchFamily="18" charset="2"/>
              <a:buChar char=""/>
              <a:tabLst>
                <a:tab pos="457200" algn="l"/>
              </a:tabLst>
            </a:pPr>
            <a:r>
              <a:rPr lang="en-GB" sz="2000" dirty="0">
                <a:solidFill>
                  <a:schemeClr val="tx1"/>
                </a:solidFill>
              </a:rPr>
              <a:t>Anti spiking in universities</a:t>
            </a:r>
          </a:p>
          <a:p>
            <a:pPr marL="800100" lvl="1" indent="-342900">
              <a:buSzPts val="1000"/>
              <a:buFont typeface="Symbol" panose="05050102010706020507" pitchFamily="18" charset="2"/>
              <a:buChar char=""/>
              <a:tabLst>
                <a:tab pos="457200" algn="l"/>
              </a:tabLst>
            </a:pPr>
            <a:r>
              <a:rPr lang="en-GB" sz="2000" dirty="0">
                <a:solidFill>
                  <a:schemeClr val="tx1"/>
                </a:solidFill>
                <a:hlinkClick r:id="rId5"/>
              </a:rPr>
              <a:t>Scottish Government Student Mental Health Action Plan</a:t>
            </a:r>
            <a:endParaRPr lang="en-GB" sz="2000" dirty="0">
              <a:solidFill>
                <a:schemeClr val="tx1"/>
              </a:solidFill>
            </a:endParaRPr>
          </a:p>
          <a:p>
            <a:pPr marL="800100" lvl="1" indent="-342900">
              <a:buSzPts val="1000"/>
              <a:buFont typeface="Symbol" panose="05050102010706020507" pitchFamily="18" charset="2"/>
              <a:buChar char=""/>
              <a:tabLst>
                <a:tab pos="457200" algn="l"/>
              </a:tabLst>
            </a:pPr>
            <a:r>
              <a:rPr lang="en-GB" sz="2000" dirty="0">
                <a:solidFill>
                  <a:schemeClr val="tx1"/>
                </a:solidFill>
              </a:rPr>
              <a:t>Suicide Prevention Network</a:t>
            </a:r>
          </a:p>
          <a:p>
            <a:pPr marL="342900" indent="-342900">
              <a:buSzPts val="1000"/>
              <a:buFont typeface="Symbol" panose="05050102010706020507" pitchFamily="18" charset="2"/>
              <a:buChar char=""/>
              <a:tabLst>
                <a:tab pos="457200" algn="l"/>
              </a:tabLst>
            </a:pPr>
            <a:r>
              <a:rPr lang="en-GB" sz="2000" dirty="0"/>
              <a:t>Regional initiatives, shared innovations</a:t>
            </a:r>
          </a:p>
          <a:p>
            <a:pPr marL="800100" lvl="1" indent="-342900">
              <a:buSzPts val="1000"/>
              <a:buFont typeface="Symbol" panose="05050102010706020507" pitchFamily="18" charset="2"/>
              <a:buChar char=""/>
              <a:tabLst>
                <a:tab pos="457200" algn="l"/>
              </a:tabLst>
            </a:pPr>
            <a:r>
              <a:rPr lang="en-GB" sz="2000" dirty="0">
                <a:solidFill>
                  <a:schemeClr val="tx1"/>
                </a:solidFill>
                <a:hlinkClick r:id="rId6"/>
              </a:rPr>
              <a:t>Fearless Edinburgh </a:t>
            </a:r>
            <a:r>
              <a:rPr lang="en-GB" sz="2000" dirty="0">
                <a:solidFill>
                  <a:schemeClr val="tx1"/>
                </a:solidFill>
              </a:rPr>
              <a:t>and </a:t>
            </a:r>
            <a:r>
              <a:rPr lang="en-GB" sz="2000" dirty="0">
                <a:solidFill>
                  <a:schemeClr val="tx1"/>
                </a:solidFill>
                <a:hlinkClick r:id="rId7"/>
              </a:rPr>
              <a:t>Fearless Glasgow </a:t>
            </a:r>
            <a:endParaRPr lang="en-GB" sz="2000" dirty="0">
              <a:solidFill>
                <a:schemeClr val="tx1"/>
              </a:solidFill>
            </a:endParaRPr>
          </a:p>
          <a:p>
            <a:pPr marL="800100" lvl="1" indent="-342900">
              <a:buSzPts val="1000"/>
              <a:buFont typeface="Symbol" panose="05050102010706020507" pitchFamily="18" charset="2"/>
              <a:buChar char=""/>
              <a:tabLst>
                <a:tab pos="457200" algn="l"/>
              </a:tabLst>
            </a:pPr>
            <a:r>
              <a:rPr lang="en-GB" sz="2000" dirty="0">
                <a:solidFill>
                  <a:schemeClr val="tx1"/>
                </a:solidFill>
              </a:rPr>
              <a:t>Joint sector training for staff on neurodiversity and gender-based violence (shared costs)</a:t>
            </a:r>
          </a:p>
          <a:p>
            <a:pPr marL="342900" indent="-342900">
              <a:buSzPts val="1000"/>
              <a:buFont typeface="Symbol" panose="05050102010706020507" pitchFamily="18" charset="2"/>
              <a:buChar char=""/>
              <a:tabLst>
                <a:tab pos="457200" algn="l"/>
              </a:tabLst>
            </a:pPr>
            <a:r>
              <a:rPr lang="en-GB" sz="2000" dirty="0"/>
              <a:t>Working together to engage with NHS (Edinburgh, Tayside, Glasgow)</a:t>
            </a:r>
          </a:p>
          <a:p>
            <a:pPr marL="800100" lvl="1" indent="-342900">
              <a:buSzPts val="1000"/>
              <a:buFont typeface="Symbol" panose="05050102010706020507" pitchFamily="18" charset="2"/>
              <a:buChar char=""/>
              <a:tabLst>
                <a:tab pos="457200" algn="l"/>
              </a:tabLst>
            </a:pPr>
            <a:r>
              <a:rPr lang="en-GB" sz="2000" dirty="0">
                <a:solidFill>
                  <a:schemeClr val="tx1"/>
                </a:solidFill>
              </a:rPr>
              <a:t>Better referral pathways and information sharing….challenging work!</a:t>
            </a:r>
          </a:p>
          <a:p>
            <a:pPr marL="342900" lvl="0" indent="-342900">
              <a:buSzPts val="1000"/>
              <a:buFont typeface="Symbol" panose="05050102010706020507" pitchFamily="18" charset="2"/>
              <a:buChar char=""/>
              <a:tabLst>
                <a:tab pos="457200" algn="l"/>
              </a:tabLst>
            </a:pPr>
            <a:endParaRPr lang="en-GB" sz="1800" dirty="0"/>
          </a:p>
          <a:p>
            <a:endParaRPr lang="en-GB" sz="1500" dirty="0"/>
          </a:p>
        </p:txBody>
      </p:sp>
      <p:sp>
        <p:nvSpPr>
          <p:cNvPr id="4" name="Date Placeholder 3">
            <a:extLst>
              <a:ext uri="{FF2B5EF4-FFF2-40B4-BE49-F238E27FC236}">
                <a16:creationId xmlns:a16="http://schemas.microsoft.com/office/drawing/2014/main" id="{D6F6E6EF-CC5A-5A72-945C-A4AEBD024BE8}"/>
              </a:ext>
            </a:extLst>
          </p:cNvPr>
          <p:cNvSpPr>
            <a:spLocks noGrp="1"/>
          </p:cNvSpPr>
          <p:nvPr>
            <p:ph type="dt" sz="half" idx="10"/>
          </p:nvPr>
        </p:nvSpPr>
        <p:spPr>
          <a:xfrm>
            <a:off x="254644" y="6453450"/>
            <a:ext cx="1269356" cy="365125"/>
          </a:xfrm>
        </p:spPr>
        <p:txBody>
          <a:bodyPr anchor="ctr">
            <a:normAutofit/>
          </a:bodyPr>
          <a:lstStyle/>
          <a:p>
            <a:pPr>
              <a:lnSpc>
                <a:spcPct val="90000"/>
              </a:lnSpc>
              <a:spcAft>
                <a:spcPts val="600"/>
              </a:spcAft>
            </a:pPr>
            <a:fld id="{CD071B8E-0DD7-5842-950E-3289D9FBABB1}" type="datetime4">
              <a:rPr lang="en-GB" sz="1000" smtClean="0"/>
              <a:pPr>
                <a:lnSpc>
                  <a:spcPct val="90000"/>
                </a:lnSpc>
                <a:spcAft>
                  <a:spcPts val="600"/>
                </a:spcAft>
              </a:pPr>
              <a:t>25 September 2025</a:t>
            </a:fld>
            <a:endParaRPr lang="en-US" sz="1000"/>
          </a:p>
        </p:txBody>
      </p:sp>
      <p:sp>
        <p:nvSpPr>
          <p:cNvPr id="14" name="Footer Placeholder 5">
            <a:extLst>
              <a:ext uri="{FF2B5EF4-FFF2-40B4-BE49-F238E27FC236}">
                <a16:creationId xmlns:a16="http://schemas.microsoft.com/office/drawing/2014/main" id="{C619C761-1E49-3973-91C6-8815CFCD83BA}"/>
              </a:ext>
            </a:extLst>
          </p:cNvPr>
          <p:cNvSpPr>
            <a:spLocks noGrp="1"/>
          </p:cNvSpPr>
          <p:nvPr>
            <p:ph type="ftr" sz="quarter" idx="11"/>
          </p:nvPr>
        </p:nvSpPr>
        <p:spPr>
          <a:xfrm>
            <a:off x="1736202" y="6453450"/>
            <a:ext cx="6370899" cy="365125"/>
          </a:xfrm>
        </p:spPr>
        <p:txBody>
          <a:bodyPr/>
          <a:lstStyle/>
          <a:p>
            <a:endParaRPr lang="en-US"/>
          </a:p>
        </p:txBody>
      </p:sp>
      <p:sp>
        <p:nvSpPr>
          <p:cNvPr id="6" name="Slide Number Placeholder 5">
            <a:extLst>
              <a:ext uri="{FF2B5EF4-FFF2-40B4-BE49-F238E27FC236}">
                <a16:creationId xmlns:a16="http://schemas.microsoft.com/office/drawing/2014/main" id="{357E7C90-4651-8C07-8E97-7BE9A05F66F1}"/>
              </a:ext>
            </a:extLst>
          </p:cNvPr>
          <p:cNvSpPr>
            <a:spLocks noGrp="1"/>
          </p:cNvSpPr>
          <p:nvPr>
            <p:ph type="sldNum" sz="quarter" idx="12"/>
          </p:nvPr>
        </p:nvSpPr>
        <p:spPr>
          <a:xfrm>
            <a:off x="8610600" y="6453449"/>
            <a:ext cx="3311324" cy="365125"/>
          </a:xfrm>
        </p:spPr>
        <p:txBody>
          <a:bodyPr anchor="ctr">
            <a:normAutofit/>
          </a:bodyPr>
          <a:lstStyle/>
          <a:p>
            <a:pPr>
              <a:spcAft>
                <a:spcPts val="600"/>
              </a:spcAft>
            </a:pPr>
            <a:fld id="{437794D7-DC86-9A4E-9C9F-0B324FE8876A}" type="slidenum">
              <a:rPr lang="en-US" smtClean="0"/>
              <a:pPr>
                <a:spcAft>
                  <a:spcPts val="600"/>
                </a:spcAft>
              </a:pPr>
              <a:t>25</a:t>
            </a:fld>
            <a:endParaRPr lang="en-US"/>
          </a:p>
        </p:txBody>
      </p:sp>
    </p:spTree>
    <p:extLst>
      <p:ext uri="{BB962C8B-B14F-4D97-AF65-F5344CB8AC3E}">
        <p14:creationId xmlns:p14="http://schemas.microsoft.com/office/powerpoint/2010/main" val="3554060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2D30-3E1E-84E7-735E-ABD97182C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D7608-B4DD-0FD6-C816-852CC4E09645}"/>
              </a:ext>
            </a:extLst>
          </p:cNvPr>
          <p:cNvSpPr>
            <a:spLocks noGrp="1"/>
          </p:cNvSpPr>
          <p:nvPr>
            <p:ph type="title"/>
          </p:nvPr>
        </p:nvSpPr>
        <p:spPr/>
        <p:txBody>
          <a:bodyPr/>
          <a:lstStyle/>
          <a:p>
            <a:r>
              <a:rPr lang="en-US" err="1"/>
              <a:t>Prioritisation</a:t>
            </a:r>
            <a:endParaRPr lang="en-GB"/>
          </a:p>
        </p:txBody>
      </p:sp>
      <p:sp>
        <p:nvSpPr>
          <p:cNvPr id="3" name="Content Placeholder 2">
            <a:extLst>
              <a:ext uri="{FF2B5EF4-FFF2-40B4-BE49-F238E27FC236}">
                <a16:creationId xmlns:a16="http://schemas.microsoft.com/office/drawing/2014/main" id="{FB70736F-FF30-3F31-03A0-A7D712E66A5F}"/>
              </a:ext>
            </a:extLst>
          </p:cNvPr>
          <p:cNvSpPr>
            <a:spLocks noGrp="1"/>
          </p:cNvSpPr>
          <p:nvPr>
            <p:ph idx="1"/>
          </p:nvPr>
        </p:nvSpPr>
        <p:spPr/>
        <p:txBody>
          <a:bodyPr/>
          <a:lstStyle/>
          <a:p>
            <a:r>
              <a:rPr lang="en-US" dirty="0"/>
              <a:t>Managing growing and unrealistic expectations</a:t>
            </a:r>
          </a:p>
          <a:p>
            <a:r>
              <a:rPr lang="en-US" dirty="0"/>
              <a:t>A need to do more with less – funding cuts</a:t>
            </a:r>
          </a:p>
          <a:p>
            <a:r>
              <a:rPr lang="en-US" dirty="0"/>
              <a:t>A plethora of charters</a:t>
            </a:r>
          </a:p>
          <a:p>
            <a:r>
              <a:rPr lang="en-US" dirty="0"/>
              <a:t>What really matters and will make an impact?</a:t>
            </a:r>
          </a:p>
          <a:p>
            <a:pPr lvl="1"/>
            <a:r>
              <a:rPr lang="en-US" dirty="0"/>
              <a:t>The importance of data</a:t>
            </a:r>
          </a:p>
          <a:p>
            <a:pPr lvl="1"/>
            <a:r>
              <a:rPr lang="en-US" dirty="0"/>
              <a:t>Investing in evidence based initiatives; scrapping others</a:t>
            </a:r>
          </a:p>
          <a:p>
            <a:pPr lvl="1"/>
            <a:r>
              <a:rPr lang="en-US" dirty="0"/>
              <a:t>Student involvement from the outset</a:t>
            </a:r>
          </a:p>
          <a:p>
            <a:pPr lvl="1"/>
            <a:r>
              <a:rPr lang="en-US" dirty="0"/>
              <a:t>Shared services and initiatives </a:t>
            </a:r>
          </a:p>
          <a:p>
            <a:pPr lvl="1"/>
            <a:r>
              <a:rPr lang="en-US" dirty="0"/>
              <a:t>Evaluating impact – not just uptake &amp; satisfaction</a:t>
            </a:r>
          </a:p>
          <a:p>
            <a:endParaRPr lang="en-US" dirty="0"/>
          </a:p>
        </p:txBody>
      </p:sp>
      <p:sp>
        <p:nvSpPr>
          <p:cNvPr id="4" name="Date Placeholder 3">
            <a:extLst>
              <a:ext uri="{FF2B5EF4-FFF2-40B4-BE49-F238E27FC236}">
                <a16:creationId xmlns:a16="http://schemas.microsoft.com/office/drawing/2014/main" id="{24169009-AB75-8A0D-05E0-2DCF80E83806}"/>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E935C6DE-E6D1-2408-3D25-C64FCCAB2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3E28E-6CD7-D0F5-6398-8CF216A62245}"/>
              </a:ext>
            </a:extLst>
          </p:cNvPr>
          <p:cNvSpPr>
            <a:spLocks noGrp="1"/>
          </p:cNvSpPr>
          <p:nvPr>
            <p:ph type="sldNum" sz="quarter" idx="12"/>
          </p:nvPr>
        </p:nvSpPr>
        <p:spPr/>
        <p:txBody>
          <a:bodyPr/>
          <a:lstStyle/>
          <a:p>
            <a:fld id="{437794D7-DC86-9A4E-9C9F-0B324FE8876A}" type="slidenum">
              <a:rPr lang="en-US" smtClean="0"/>
              <a:pPr/>
              <a:t>26</a:t>
            </a:fld>
            <a:endParaRPr lang="en-US"/>
          </a:p>
        </p:txBody>
      </p:sp>
    </p:spTree>
    <p:extLst>
      <p:ext uri="{BB962C8B-B14F-4D97-AF65-F5344CB8AC3E}">
        <p14:creationId xmlns:p14="http://schemas.microsoft.com/office/powerpoint/2010/main" val="1137561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62D3-F4AD-B85F-4429-669A30D3137D}"/>
              </a:ext>
            </a:extLst>
          </p:cNvPr>
          <p:cNvSpPr>
            <a:spLocks noGrp="1"/>
          </p:cNvSpPr>
          <p:nvPr>
            <p:ph type="title"/>
          </p:nvPr>
        </p:nvSpPr>
        <p:spPr/>
        <p:txBody>
          <a:bodyPr>
            <a:normAutofit/>
          </a:bodyPr>
          <a:lstStyle/>
          <a:p>
            <a:r>
              <a:rPr lang="en-US" sz="2400" b="1"/>
              <a:t>An abundance of charters with no new investment</a:t>
            </a:r>
            <a:endParaRPr lang="en-GB" sz="2400" b="1"/>
          </a:p>
        </p:txBody>
      </p:sp>
      <p:sp>
        <p:nvSpPr>
          <p:cNvPr id="3" name="Content Placeholder 2">
            <a:extLst>
              <a:ext uri="{FF2B5EF4-FFF2-40B4-BE49-F238E27FC236}">
                <a16:creationId xmlns:a16="http://schemas.microsoft.com/office/drawing/2014/main" id="{E31BA607-870C-D471-F53F-18E7E8A1AEFD}"/>
              </a:ext>
            </a:extLst>
          </p:cNvPr>
          <p:cNvSpPr>
            <a:spLocks noGrp="1"/>
          </p:cNvSpPr>
          <p:nvPr>
            <p:ph idx="1"/>
          </p:nvPr>
        </p:nvSpPr>
        <p:spPr/>
        <p:txBody>
          <a:bodyPr>
            <a:normAutofit/>
          </a:bodyPr>
          <a:lstStyle/>
          <a:p>
            <a:endParaRPr lang="en-US"/>
          </a:p>
          <a:p>
            <a:pPr lvl="1"/>
            <a:endParaRPr lang="en-US"/>
          </a:p>
          <a:p>
            <a:pPr lvl="1"/>
            <a:endParaRPr lang="en-US"/>
          </a:p>
          <a:p>
            <a:pPr lvl="1"/>
            <a:endParaRPr lang="en-US"/>
          </a:p>
          <a:p>
            <a:pPr lvl="1"/>
            <a:endParaRPr lang="en-US"/>
          </a:p>
          <a:p>
            <a:pPr lvl="1"/>
            <a:endParaRPr lang="en-US"/>
          </a:p>
          <a:p>
            <a:endParaRPr lang="en-US"/>
          </a:p>
        </p:txBody>
      </p:sp>
      <p:pic>
        <p:nvPicPr>
          <p:cNvPr id="16" name="Picture 16" descr="Logo, company name&#10;&#10;Description automatically generated">
            <a:extLst>
              <a:ext uri="{FF2B5EF4-FFF2-40B4-BE49-F238E27FC236}">
                <a16:creationId xmlns:a16="http://schemas.microsoft.com/office/drawing/2014/main" id="{ECE1426F-4D6B-5DBD-5D9C-1D06625489E5}"/>
              </a:ext>
            </a:extLst>
          </p:cNvPr>
          <p:cNvPicPr>
            <a:picLocks noChangeAspect="1"/>
          </p:cNvPicPr>
          <p:nvPr/>
        </p:nvPicPr>
        <p:blipFill>
          <a:blip r:embed="rId3"/>
          <a:stretch>
            <a:fillRect/>
          </a:stretch>
        </p:blipFill>
        <p:spPr>
          <a:xfrm>
            <a:off x="8827534" y="3898979"/>
            <a:ext cx="3009264" cy="1905867"/>
          </a:xfrm>
          <a:prstGeom prst="rect">
            <a:avLst/>
          </a:prstGeom>
        </p:spPr>
      </p:pic>
      <p:pic>
        <p:nvPicPr>
          <p:cNvPr id="12" name="Picture 12" descr="Graphical user interface, website&#10;&#10;Description automatically generated">
            <a:extLst>
              <a:ext uri="{FF2B5EF4-FFF2-40B4-BE49-F238E27FC236}">
                <a16:creationId xmlns:a16="http://schemas.microsoft.com/office/drawing/2014/main" id="{BE771D6A-66AA-7D6D-F8E7-71583518BCDE}"/>
              </a:ext>
            </a:extLst>
          </p:cNvPr>
          <p:cNvPicPr>
            <a:picLocks noChangeAspect="1"/>
          </p:cNvPicPr>
          <p:nvPr/>
        </p:nvPicPr>
        <p:blipFill>
          <a:blip r:embed="rId4"/>
          <a:stretch>
            <a:fillRect/>
          </a:stretch>
        </p:blipFill>
        <p:spPr>
          <a:xfrm>
            <a:off x="5415496" y="3639706"/>
            <a:ext cx="2524125" cy="1543050"/>
          </a:xfrm>
          <a:prstGeom prst="rect">
            <a:avLst/>
          </a:prstGeom>
        </p:spPr>
      </p:pic>
      <p:pic>
        <p:nvPicPr>
          <p:cNvPr id="15" name="Picture 15">
            <a:extLst>
              <a:ext uri="{FF2B5EF4-FFF2-40B4-BE49-F238E27FC236}">
                <a16:creationId xmlns:a16="http://schemas.microsoft.com/office/drawing/2014/main" id="{B16AE3D8-E650-F869-9450-6C4A6DE5931A}"/>
              </a:ext>
            </a:extLst>
          </p:cNvPr>
          <p:cNvPicPr>
            <a:picLocks noChangeAspect="1"/>
          </p:cNvPicPr>
          <p:nvPr/>
        </p:nvPicPr>
        <p:blipFill>
          <a:blip r:embed="rId5"/>
          <a:stretch>
            <a:fillRect/>
          </a:stretch>
        </p:blipFill>
        <p:spPr>
          <a:xfrm>
            <a:off x="8503633" y="2127278"/>
            <a:ext cx="2743200" cy="1553135"/>
          </a:xfrm>
          <a:prstGeom prst="rect">
            <a:avLst/>
          </a:prstGeom>
        </p:spPr>
      </p:pic>
      <p:pic>
        <p:nvPicPr>
          <p:cNvPr id="7" name="Content Placeholder 3" descr="Graphical user interface, text, website&#10;&#10;Description automatically generated">
            <a:extLst>
              <a:ext uri="{FF2B5EF4-FFF2-40B4-BE49-F238E27FC236}">
                <a16:creationId xmlns:a16="http://schemas.microsoft.com/office/drawing/2014/main" id="{9D83CBC3-A125-F4D0-4A8E-E1294DE39306}"/>
              </a:ext>
            </a:extLst>
          </p:cNvPr>
          <p:cNvPicPr>
            <a:picLocks noChangeAspect="1"/>
          </p:cNvPicPr>
          <p:nvPr/>
        </p:nvPicPr>
        <p:blipFill>
          <a:blip r:embed="rId6"/>
          <a:stretch>
            <a:fillRect/>
          </a:stretch>
        </p:blipFill>
        <p:spPr>
          <a:xfrm>
            <a:off x="2314350" y="3428298"/>
            <a:ext cx="2452727" cy="1490990"/>
          </a:xfrm>
          <a:prstGeom prst="rect">
            <a:avLst/>
          </a:prstGeom>
        </p:spPr>
      </p:pic>
      <p:pic>
        <p:nvPicPr>
          <p:cNvPr id="5" name="Content Placeholder 6" descr="Graphical user interface, text, application&#10;&#10;Description automatically generated">
            <a:extLst>
              <a:ext uri="{FF2B5EF4-FFF2-40B4-BE49-F238E27FC236}">
                <a16:creationId xmlns:a16="http://schemas.microsoft.com/office/drawing/2014/main" id="{57454E55-7A07-720A-02E8-3EACD71EDF3A}"/>
              </a:ext>
            </a:extLst>
          </p:cNvPr>
          <p:cNvPicPr>
            <a:picLocks noChangeAspect="1"/>
          </p:cNvPicPr>
          <p:nvPr/>
        </p:nvPicPr>
        <p:blipFill>
          <a:blip r:embed="rId7"/>
          <a:stretch>
            <a:fillRect/>
          </a:stretch>
        </p:blipFill>
        <p:spPr>
          <a:xfrm>
            <a:off x="5161557" y="1892325"/>
            <a:ext cx="2214052" cy="1366001"/>
          </a:xfrm>
          <a:prstGeom prst="rect">
            <a:avLst/>
          </a:prstGeom>
        </p:spPr>
      </p:pic>
      <p:pic>
        <p:nvPicPr>
          <p:cNvPr id="14" name="Picture 14" descr="Graphical user interface&#10;&#10;Description automatically generated">
            <a:extLst>
              <a:ext uri="{FF2B5EF4-FFF2-40B4-BE49-F238E27FC236}">
                <a16:creationId xmlns:a16="http://schemas.microsoft.com/office/drawing/2014/main" id="{6D0A3D7B-C166-8171-8FED-15BA29AF771E}"/>
              </a:ext>
            </a:extLst>
          </p:cNvPr>
          <p:cNvPicPr>
            <a:picLocks noChangeAspect="1"/>
          </p:cNvPicPr>
          <p:nvPr/>
        </p:nvPicPr>
        <p:blipFill>
          <a:blip r:embed="rId8"/>
          <a:stretch>
            <a:fillRect/>
          </a:stretch>
        </p:blipFill>
        <p:spPr>
          <a:xfrm>
            <a:off x="1584885" y="1875708"/>
            <a:ext cx="2518976" cy="1245698"/>
          </a:xfrm>
          <a:prstGeom prst="rect">
            <a:avLst/>
          </a:prstGeom>
        </p:spPr>
      </p:pic>
      <p:pic>
        <p:nvPicPr>
          <p:cNvPr id="8" name="Picture 7" descr="A white text with black text&#10;&#10;Description automatically generated">
            <a:extLst>
              <a:ext uri="{FF2B5EF4-FFF2-40B4-BE49-F238E27FC236}">
                <a16:creationId xmlns:a16="http://schemas.microsoft.com/office/drawing/2014/main" id="{77D03E4E-BBCE-258B-E522-3DAE84ACAB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8330" y="4998818"/>
            <a:ext cx="3788774" cy="1204655"/>
          </a:xfrm>
          <a:prstGeom prst="rect">
            <a:avLst/>
          </a:prstGeom>
        </p:spPr>
      </p:pic>
      <p:sp>
        <p:nvSpPr>
          <p:cNvPr id="9" name="Content Placeholder 8">
            <a:extLst>
              <a:ext uri="{FF2B5EF4-FFF2-40B4-BE49-F238E27FC236}">
                <a16:creationId xmlns:a16="http://schemas.microsoft.com/office/drawing/2014/main" id="{EDDF4FD7-A91D-CE04-CB19-495D4BE4C29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216355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37262-F532-C350-1203-BE4BA7A371CC}"/>
              </a:ext>
            </a:extLst>
          </p:cNvPr>
          <p:cNvSpPr>
            <a:spLocks noGrp="1"/>
          </p:cNvSpPr>
          <p:nvPr>
            <p:ph idx="1"/>
          </p:nvPr>
        </p:nvSpPr>
        <p:spPr>
          <a:xfrm>
            <a:off x="595843" y="1190848"/>
            <a:ext cx="10515600" cy="4624858"/>
          </a:xfrm>
        </p:spPr>
        <p:txBody>
          <a:bodyPr/>
          <a:lstStyle/>
          <a:p>
            <a:r>
              <a:rPr lang="en-US"/>
              <a:t>Aim: designing a support and development framework that is both fit for purpose and efficient given declining resources and funding pressures</a:t>
            </a:r>
          </a:p>
          <a:p>
            <a:r>
              <a:rPr lang="en-US"/>
              <a:t>Attempts to re-focus energies and cut through the bureaucracy </a:t>
            </a:r>
          </a:p>
          <a:p>
            <a:pPr lvl="1"/>
            <a:r>
              <a:rPr lang="en-US"/>
              <a:t>In Scotland: 4 Scottish Mental Health Principles</a:t>
            </a:r>
          </a:p>
          <a:p>
            <a:pPr lvl="1"/>
            <a:r>
              <a:rPr lang="en-US"/>
              <a:t>In Scotland: national equality outcomes (persistent inequalities)</a:t>
            </a:r>
          </a:p>
          <a:p>
            <a:pPr lvl="1"/>
            <a:r>
              <a:rPr lang="en-US"/>
              <a:t>In England: HEMHIT</a:t>
            </a:r>
          </a:p>
          <a:p>
            <a:pPr lvl="1"/>
            <a:r>
              <a:rPr lang="en-US"/>
              <a:t>Disabled Students Commitment – covers inclusivity more generally – is this where we need to focus?</a:t>
            </a:r>
          </a:p>
          <a:p>
            <a:r>
              <a:rPr lang="en-US"/>
              <a:t>A move to whole institution models of support </a:t>
            </a:r>
            <a:endParaRPr lang="en-GB"/>
          </a:p>
          <a:p>
            <a:endParaRPr lang="en-GB"/>
          </a:p>
        </p:txBody>
      </p:sp>
      <p:sp>
        <p:nvSpPr>
          <p:cNvPr id="4" name="Date Placeholder 3">
            <a:extLst>
              <a:ext uri="{FF2B5EF4-FFF2-40B4-BE49-F238E27FC236}">
                <a16:creationId xmlns:a16="http://schemas.microsoft.com/office/drawing/2014/main" id="{75209C5A-6EFE-845B-A233-9397EEFD919A}"/>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9A1D65E1-6065-257B-C957-8BCC487B0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318A6-CAE4-06A9-AF01-D45162CA7DC5}"/>
              </a:ext>
            </a:extLst>
          </p:cNvPr>
          <p:cNvSpPr>
            <a:spLocks noGrp="1"/>
          </p:cNvSpPr>
          <p:nvPr>
            <p:ph type="sldNum" sz="quarter" idx="12"/>
          </p:nvPr>
        </p:nvSpPr>
        <p:spPr/>
        <p:txBody>
          <a:bodyPr/>
          <a:lstStyle/>
          <a:p>
            <a:fld id="{437794D7-DC86-9A4E-9C9F-0B324FE8876A}" type="slidenum">
              <a:rPr lang="en-US" smtClean="0"/>
              <a:pPr/>
              <a:t>28</a:t>
            </a:fld>
            <a:endParaRPr lang="en-US"/>
          </a:p>
        </p:txBody>
      </p:sp>
    </p:spTree>
    <p:extLst>
      <p:ext uri="{BB962C8B-B14F-4D97-AF65-F5344CB8AC3E}">
        <p14:creationId xmlns:p14="http://schemas.microsoft.com/office/powerpoint/2010/main" val="1752443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uilding with glass windows&#10;&#10;AI-generated content may be incorrect.">
            <a:extLst>
              <a:ext uri="{FF2B5EF4-FFF2-40B4-BE49-F238E27FC236}">
                <a16:creationId xmlns:a16="http://schemas.microsoft.com/office/drawing/2014/main" id="{2313180A-0D1B-C3B5-2ECD-C03983653E8D}"/>
              </a:ext>
            </a:extLst>
          </p:cNvPr>
          <p:cNvPicPr>
            <a:picLocks noGrp="1" noChangeAspect="1"/>
          </p:cNvPicPr>
          <p:nvPr>
            <p:ph idx="1"/>
          </p:nvPr>
        </p:nvPicPr>
        <p:blipFill>
          <a:blip r:embed="rId3"/>
          <a:stretch>
            <a:fillRect/>
          </a:stretch>
        </p:blipFill>
        <p:spPr>
          <a:xfrm>
            <a:off x="548128" y="1389721"/>
            <a:ext cx="3571875" cy="2009775"/>
          </a:xfrm>
        </p:spPr>
      </p:pic>
      <p:sp>
        <p:nvSpPr>
          <p:cNvPr id="4" name="Date Placeholder 3">
            <a:extLst>
              <a:ext uri="{FF2B5EF4-FFF2-40B4-BE49-F238E27FC236}">
                <a16:creationId xmlns:a16="http://schemas.microsoft.com/office/drawing/2014/main" id="{31E9774F-0FA0-7002-8600-E892551857B8}"/>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255808F5-EAFA-F333-E335-BC52E0733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577D5-8146-A9C8-33F9-E7F7E290EC8B}"/>
              </a:ext>
            </a:extLst>
          </p:cNvPr>
          <p:cNvSpPr>
            <a:spLocks noGrp="1"/>
          </p:cNvSpPr>
          <p:nvPr>
            <p:ph type="sldNum" sz="quarter" idx="12"/>
          </p:nvPr>
        </p:nvSpPr>
        <p:spPr/>
        <p:txBody>
          <a:bodyPr/>
          <a:lstStyle/>
          <a:p>
            <a:fld id="{437794D7-DC86-9A4E-9C9F-0B324FE8876A}" type="slidenum">
              <a:rPr lang="en-US" smtClean="0"/>
              <a:pPr/>
              <a:t>29</a:t>
            </a:fld>
            <a:endParaRPr lang="en-US"/>
          </a:p>
        </p:txBody>
      </p:sp>
      <p:pic>
        <p:nvPicPr>
          <p:cNvPr id="10" name="Picture 9" descr="A body of water with trees and a tower in the background&#10;&#10;AI-generated content may be incorrect.">
            <a:extLst>
              <a:ext uri="{FF2B5EF4-FFF2-40B4-BE49-F238E27FC236}">
                <a16:creationId xmlns:a16="http://schemas.microsoft.com/office/drawing/2014/main" id="{05F1E97A-C28B-98F1-38AA-48763E5780B7}"/>
              </a:ext>
            </a:extLst>
          </p:cNvPr>
          <p:cNvPicPr>
            <a:picLocks noChangeAspect="1"/>
          </p:cNvPicPr>
          <p:nvPr/>
        </p:nvPicPr>
        <p:blipFill>
          <a:blip r:embed="rId4"/>
          <a:stretch>
            <a:fillRect/>
          </a:stretch>
        </p:blipFill>
        <p:spPr>
          <a:xfrm>
            <a:off x="8684991" y="4510174"/>
            <a:ext cx="3365690" cy="1202673"/>
          </a:xfrm>
          <a:prstGeom prst="rect">
            <a:avLst/>
          </a:prstGeom>
        </p:spPr>
      </p:pic>
      <p:pic>
        <p:nvPicPr>
          <p:cNvPr id="12" name="Picture 11" descr="A large building with a lawn and a dome&#10;&#10;AI-generated content may be incorrect.">
            <a:extLst>
              <a:ext uri="{FF2B5EF4-FFF2-40B4-BE49-F238E27FC236}">
                <a16:creationId xmlns:a16="http://schemas.microsoft.com/office/drawing/2014/main" id="{41DF9F6B-8B50-6514-24C6-BB195FFCCC01}"/>
              </a:ext>
            </a:extLst>
          </p:cNvPr>
          <p:cNvPicPr>
            <a:picLocks noChangeAspect="1"/>
          </p:cNvPicPr>
          <p:nvPr/>
        </p:nvPicPr>
        <p:blipFill>
          <a:blip r:embed="rId5"/>
          <a:stretch>
            <a:fillRect/>
          </a:stretch>
        </p:blipFill>
        <p:spPr>
          <a:xfrm>
            <a:off x="441767" y="4016700"/>
            <a:ext cx="3816334" cy="1696148"/>
          </a:xfrm>
          <a:prstGeom prst="rect">
            <a:avLst/>
          </a:prstGeom>
        </p:spPr>
      </p:pic>
      <p:pic>
        <p:nvPicPr>
          <p:cNvPr id="14" name="Picture 13" descr="A building with many windows and a pond&#10;&#10;AI-generated content may be incorrect.">
            <a:extLst>
              <a:ext uri="{FF2B5EF4-FFF2-40B4-BE49-F238E27FC236}">
                <a16:creationId xmlns:a16="http://schemas.microsoft.com/office/drawing/2014/main" id="{B65CB0E4-C62D-77B4-3168-F8EF4C592A91}"/>
              </a:ext>
            </a:extLst>
          </p:cNvPr>
          <p:cNvPicPr>
            <a:picLocks noChangeAspect="1"/>
          </p:cNvPicPr>
          <p:nvPr/>
        </p:nvPicPr>
        <p:blipFill>
          <a:blip r:embed="rId6"/>
          <a:stretch>
            <a:fillRect/>
          </a:stretch>
        </p:blipFill>
        <p:spPr>
          <a:xfrm>
            <a:off x="9207624" y="1145153"/>
            <a:ext cx="2384901" cy="2807756"/>
          </a:xfrm>
          <a:prstGeom prst="rect">
            <a:avLst/>
          </a:prstGeom>
        </p:spPr>
      </p:pic>
      <p:graphicFrame>
        <p:nvGraphicFramePr>
          <p:cNvPr id="17" name="Table 16">
            <a:extLst>
              <a:ext uri="{FF2B5EF4-FFF2-40B4-BE49-F238E27FC236}">
                <a16:creationId xmlns:a16="http://schemas.microsoft.com/office/drawing/2014/main" id="{15466DE7-BDE2-5800-A9A4-321D372A90EF}"/>
              </a:ext>
            </a:extLst>
          </p:cNvPr>
          <p:cNvGraphicFramePr>
            <a:graphicFrameLocks noGrp="1"/>
          </p:cNvGraphicFramePr>
          <p:nvPr>
            <p:extLst>
              <p:ext uri="{D42A27DB-BD31-4B8C-83A1-F6EECF244321}">
                <p14:modId xmlns:p14="http://schemas.microsoft.com/office/powerpoint/2010/main" val="3691975954"/>
              </p:ext>
            </p:extLst>
          </p:nvPr>
        </p:nvGraphicFramePr>
        <p:xfrm>
          <a:off x="4527463" y="1978925"/>
          <a:ext cx="4019430" cy="3749040"/>
        </p:xfrm>
        <a:graphic>
          <a:graphicData uri="http://schemas.openxmlformats.org/drawingml/2006/table">
            <a:tbl>
              <a:tblPr firstRow="1" bandRow="1">
                <a:tableStyleId>{5C22544A-7EE6-4342-B048-85BDC9FD1C3A}</a:tableStyleId>
              </a:tblPr>
              <a:tblGrid>
                <a:gridCol w="2009715">
                  <a:extLst>
                    <a:ext uri="{9D8B030D-6E8A-4147-A177-3AD203B41FA5}">
                      <a16:colId xmlns:a16="http://schemas.microsoft.com/office/drawing/2014/main" val="789153154"/>
                    </a:ext>
                  </a:extLst>
                </a:gridCol>
                <a:gridCol w="2009715">
                  <a:extLst>
                    <a:ext uri="{9D8B030D-6E8A-4147-A177-3AD203B41FA5}">
                      <a16:colId xmlns:a16="http://schemas.microsoft.com/office/drawing/2014/main" val="1251203991"/>
                    </a:ext>
                  </a:extLst>
                </a:gridCol>
              </a:tblGrid>
              <a:tr h="1670486">
                <a:tc>
                  <a:txBody>
                    <a:bodyPr/>
                    <a:lstStyle/>
                    <a:p>
                      <a:r>
                        <a:rPr lang="en-US">
                          <a:solidFill>
                            <a:schemeClr val="tx1"/>
                          </a:solidFill>
                        </a:rPr>
                        <a:t>Moving personal tutors to a whole School support model (“Team Around A Student”)</a:t>
                      </a:r>
                      <a:endParaRPr lang="en-GB">
                        <a:solidFill>
                          <a:schemeClr val="tx1"/>
                        </a:solidFill>
                      </a:endParaRPr>
                    </a:p>
                  </a:txBody>
                  <a:tcPr>
                    <a:solidFill>
                      <a:schemeClr val="accent1">
                        <a:lumMod val="40000"/>
                        <a:lumOff val="60000"/>
                      </a:schemeClr>
                    </a:solidFill>
                  </a:tcPr>
                </a:tc>
                <a:tc>
                  <a:txBody>
                    <a:bodyPr/>
                    <a:lstStyle/>
                    <a:p>
                      <a:r>
                        <a:rPr lang="en-US">
                          <a:solidFill>
                            <a:schemeClr val="tx1"/>
                          </a:solidFill>
                        </a:rPr>
                        <a:t>Introduction of student success coaches </a:t>
                      </a:r>
                      <a:endParaRPr lang="en-GB">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725309047"/>
                  </a:ext>
                </a:extLst>
              </a:tr>
              <a:tr h="1670486">
                <a:tc>
                  <a:txBody>
                    <a:bodyPr/>
                    <a:lstStyle/>
                    <a:p>
                      <a:r>
                        <a:rPr lang="en-US" b="1"/>
                        <a:t>From personal tutors to embedded student support teams &amp; wellbeing officers in Schools</a:t>
                      </a:r>
                      <a:endParaRPr lang="en-GB" b="1"/>
                    </a:p>
                  </a:txBody>
                  <a:tcPr>
                    <a:solidFill>
                      <a:schemeClr val="accent1">
                        <a:lumMod val="40000"/>
                        <a:lumOff val="60000"/>
                      </a:schemeClr>
                    </a:solidFill>
                  </a:tcPr>
                </a:tc>
                <a:tc>
                  <a:txBody>
                    <a:bodyPr/>
                    <a:lstStyle/>
                    <a:p>
                      <a:r>
                        <a:rPr lang="en-US" b="1"/>
                        <a:t>Award winning wellbeing facility for students, online resource Hub for staff, and new training </a:t>
                      </a:r>
                      <a:r>
                        <a:rPr lang="en-US" b="1" err="1"/>
                        <a:t>programme</a:t>
                      </a:r>
                      <a:endParaRPr lang="en-GB" b="1"/>
                    </a:p>
                  </a:txBody>
                  <a:tcPr>
                    <a:solidFill>
                      <a:schemeClr val="accent1">
                        <a:lumMod val="40000"/>
                        <a:lumOff val="60000"/>
                      </a:schemeClr>
                    </a:solidFill>
                  </a:tcPr>
                </a:tc>
                <a:extLst>
                  <a:ext uri="{0D108BD9-81ED-4DB2-BD59-A6C34878D82A}">
                    <a16:rowId xmlns:a16="http://schemas.microsoft.com/office/drawing/2014/main" val="3219511795"/>
                  </a:ext>
                </a:extLst>
              </a:tr>
            </a:tbl>
          </a:graphicData>
        </a:graphic>
      </p:graphicFrame>
      <p:sp>
        <p:nvSpPr>
          <p:cNvPr id="19" name="TextBox 18">
            <a:extLst>
              <a:ext uri="{FF2B5EF4-FFF2-40B4-BE49-F238E27FC236}">
                <a16:creationId xmlns:a16="http://schemas.microsoft.com/office/drawing/2014/main" id="{C6B78EB8-2231-CE7C-263D-E6FE0A17E7B6}"/>
              </a:ext>
            </a:extLst>
          </p:cNvPr>
          <p:cNvSpPr txBox="1"/>
          <p:nvPr/>
        </p:nvSpPr>
        <p:spPr>
          <a:xfrm>
            <a:off x="3220403" y="675907"/>
            <a:ext cx="6097904" cy="523220"/>
          </a:xfrm>
          <a:prstGeom prst="rect">
            <a:avLst/>
          </a:prstGeom>
          <a:noFill/>
        </p:spPr>
        <p:txBody>
          <a:bodyPr wrap="square">
            <a:spAutoFit/>
          </a:bodyPr>
          <a:lstStyle/>
          <a:p>
            <a:r>
              <a:rPr lang="en-US" sz="2800" b="1">
                <a:solidFill>
                  <a:schemeClr val="accent1"/>
                </a:solidFill>
              </a:rPr>
              <a:t>Whole institution models of support</a:t>
            </a:r>
            <a:endParaRPr lang="en-GB" sz="2800" b="1">
              <a:solidFill>
                <a:schemeClr val="accent1"/>
              </a:solidFill>
            </a:endParaRPr>
          </a:p>
        </p:txBody>
      </p:sp>
    </p:spTree>
    <p:extLst>
      <p:ext uri="{BB962C8B-B14F-4D97-AF65-F5344CB8AC3E}">
        <p14:creationId xmlns:p14="http://schemas.microsoft.com/office/powerpoint/2010/main" val="428927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B424-8C0B-EDC0-F374-A4B9FDEA4B3D}"/>
              </a:ext>
            </a:extLst>
          </p:cNvPr>
          <p:cNvSpPr>
            <a:spLocks noGrp="1"/>
          </p:cNvSpPr>
          <p:nvPr>
            <p:ph type="title"/>
          </p:nvPr>
        </p:nvSpPr>
        <p:spPr/>
        <p:txBody>
          <a:bodyPr/>
          <a:lstStyle/>
          <a:p>
            <a:r>
              <a:rPr lang="en-US"/>
              <a:t>The challenge and the aspiration</a:t>
            </a:r>
            <a:endParaRPr lang="en-GB"/>
          </a:p>
        </p:txBody>
      </p:sp>
      <p:sp>
        <p:nvSpPr>
          <p:cNvPr id="3" name="Content Placeholder 2">
            <a:extLst>
              <a:ext uri="{FF2B5EF4-FFF2-40B4-BE49-F238E27FC236}">
                <a16:creationId xmlns:a16="http://schemas.microsoft.com/office/drawing/2014/main" id="{49E60342-280D-AAB1-AB2F-E0FBABD0C419}"/>
              </a:ext>
            </a:extLst>
          </p:cNvPr>
          <p:cNvSpPr>
            <a:spLocks noGrp="1"/>
          </p:cNvSpPr>
          <p:nvPr>
            <p:ph idx="1"/>
          </p:nvPr>
        </p:nvSpPr>
        <p:spPr/>
        <p:txBody>
          <a:bodyPr/>
          <a:lstStyle/>
          <a:p>
            <a:pPr marL="0" indent="0">
              <a:buNone/>
            </a:pPr>
            <a:r>
              <a:rPr lang="en-GB"/>
              <a:t>Scottish universities are facing unprecedented challenges in their pursuit of the delivery of an exceptional, world class student experience. Student diversity and needs are more complex than ever before, and the fiscal, regulatory and socio-economic environment is challenging and uncertain.</a:t>
            </a:r>
          </a:p>
          <a:p>
            <a:pPr marL="0" indent="0">
              <a:buNone/>
            </a:pPr>
            <a:endParaRPr lang="en-GB"/>
          </a:p>
          <a:p>
            <a:pPr marL="0" indent="0">
              <a:buNone/>
            </a:pPr>
            <a:r>
              <a:rPr lang="en-GB"/>
              <a:t>Yet one common goal endures: to nurture </a:t>
            </a:r>
            <a:r>
              <a:rPr lang="en-GB" b="1"/>
              <a:t>skilled, employable, resilient and fulfilled global citizens</a:t>
            </a:r>
            <a:r>
              <a:rPr lang="en-GB"/>
              <a:t> who are ready and able to seize opportunities, overcome challenges and play their part in making the world a better place. </a:t>
            </a:r>
          </a:p>
        </p:txBody>
      </p:sp>
      <p:sp>
        <p:nvSpPr>
          <p:cNvPr id="4" name="Date Placeholder 3">
            <a:extLst>
              <a:ext uri="{FF2B5EF4-FFF2-40B4-BE49-F238E27FC236}">
                <a16:creationId xmlns:a16="http://schemas.microsoft.com/office/drawing/2014/main" id="{DF2C4DED-EBD8-7CC2-F255-52F3F45A5A8B}"/>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9BBEC41C-C5E8-9E9F-F4D9-0DA4016F1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CF683-52FE-D44C-E1EB-B2ADC0F939E0}"/>
              </a:ext>
            </a:extLst>
          </p:cNvPr>
          <p:cNvSpPr>
            <a:spLocks noGrp="1"/>
          </p:cNvSpPr>
          <p:nvPr>
            <p:ph type="sldNum" sz="quarter" idx="12"/>
          </p:nvPr>
        </p:nvSpPr>
        <p:spPr/>
        <p:txBody>
          <a:bodyPr/>
          <a:lstStyle/>
          <a:p>
            <a:fld id="{437794D7-DC86-9A4E-9C9F-0B324FE8876A}" type="slidenum">
              <a:rPr lang="en-US" smtClean="0"/>
              <a:pPr/>
              <a:t>3</a:t>
            </a:fld>
            <a:endParaRPr lang="en-US"/>
          </a:p>
        </p:txBody>
      </p:sp>
    </p:spTree>
    <p:extLst>
      <p:ext uri="{BB962C8B-B14F-4D97-AF65-F5344CB8AC3E}">
        <p14:creationId xmlns:p14="http://schemas.microsoft.com/office/powerpoint/2010/main" val="1103884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2FF4-C800-9B23-3BC2-C048F0FD5CB9}"/>
              </a:ext>
            </a:extLst>
          </p:cNvPr>
          <p:cNvSpPr>
            <a:spLocks noGrp="1"/>
          </p:cNvSpPr>
          <p:nvPr>
            <p:ph type="title"/>
          </p:nvPr>
        </p:nvSpPr>
        <p:spPr>
          <a:xfrm>
            <a:off x="504255" y="1433384"/>
            <a:ext cx="5591745" cy="3981865"/>
          </a:xfrm>
        </p:spPr>
        <p:txBody>
          <a:bodyPr vert="horz" lIns="91440" tIns="45720" rIns="91440" bIns="45720" rtlCol="0" anchor="t">
            <a:noAutofit/>
          </a:bodyPr>
          <a:lstStyle/>
          <a:p>
            <a:r>
              <a:rPr lang="en-GB" sz="2400" b="0">
                <a:solidFill>
                  <a:schemeClr val="tx1"/>
                </a:solidFill>
              </a:rPr>
              <a:t>Listen, triage and refer model</a:t>
            </a:r>
            <a:br>
              <a:rPr lang="en-GB" sz="2400" b="0">
                <a:solidFill>
                  <a:schemeClr val="tx1"/>
                </a:solidFill>
              </a:rPr>
            </a:br>
            <a:br>
              <a:rPr lang="en-GB" sz="2400" b="0">
                <a:solidFill>
                  <a:schemeClr val="tx1"/>
                </a:solidFill>
              </a:rPr>
            </a:br>
            <a:r>
              <a:rPr lang="en-GB" sz="2400" b="0">
                <a:solidFill>
                  <a:schemeClr val="tx1"/>
                </a:solidFill>
              </a:rPr>
              <a:t>“No wrong door”</a:t>
            </a:r>
            <a:br>
              <a:rPr lang="en-GB" sz="2400" b="0">
                <a:solidFill>
                  <a:schemeClr val="tx1"/>
                </a:solidFill>
              </a:rPr>
            </a:br>
            <a:br>
              <a:rPr lang="en-GB" sz="2400" b="0">
                <a:solidFill>
                  <a:schemeClr val="tx1"/>
                </a:solidFill>
              </a:rPr>
            </a:br>
            <a:r>
              <a:rPr lang="en-GB" sz="2400" b="0">
                <a:solidFill>
                  <a:schemeClr val="tx1"/>
                </a:solidFill>
              </a:rPr>
              <a:t>Clear referral pathways (routine, urgent, out of hours)</a:t>
            </a:r>
            <a:br>
              <a:rPr lang="en-GB" sz="2400" b="0">
                <a:solidFill>
                  <a:schemeClr val="tx1"/>
                </a:solidFill>
              </a:rPr>
            </a:br>
            <a:br>
              <a:rPr lang="en-GB" sz="2400" b="0">
                <a:solidFill>
                  <a:schemeClr val="tx1"/>
                </a:solidFill>
              </a:rPr>
            </a:br>
            <a:r>
              <a:rPr lang="en-GB" sz="2400" b="0">
                <a:solidFill>
                  <a:schemeClr val="tx1"/>
                </a:solidFill>
              </a:rPr>
              <a:t>Clarity on boundaries and limitations</a:t>
            </a:r>
            <a:br>
              <a:rPr lang="en-GB" sz="2400" b="0">
                <a:solidFill>
                  <a:schemeClr val="tx1"/>
                </a:solidFill>
              </a:rPr>
            </a:br>
            <a:br>
              <a:rPr lang="en-GB" sz="2400" b="0">
                <a:solidFill>
                  <a:schemeClr val="tx1"/>
                </a:solidFill>
              </a:rPr>
            </a:br>
            <a:r>
              <a:rPr lang="en-GB" sz="2400" b="0">
                <a:solidFill>
                  <a:schemeClr val="tx1"/>
                </a:solidFill>
              </a:rPr>
              <a:t>Fundamental training e.g. First Responder, safeguarding, neurodiversity</a:t>
            </a:r>
            <a:br>
              <a:rPr lang="en-GB" sz="2400" b="0">
                <a:solidFill>
                  <a:schemeClr val="tx1"/>
                </a:solidFill>
              </a:rPr>
            </a:br>
            <a:br>
              <a:rPr lang="en-GB" sz="2400" b="0">
                <a:solidFill>
                  <a:schemeClr val="tx1"/>
                </a:solidFill>
              </a:rPr>
            </a:br>
            <a:r>
              <a:rPr lang="en-GB" sz="2400" b="0">
                <a:solidFill>
                  <a:schemeClr val="tx1"/>
                </a:solidFill>
              </a:rPr>
              <a:t>Build into staff induction and link to progression and promotion </a:t>
            </a:r>
            <a:br>
              <a:rPr lang="en-GB" sz="2400">
                <a:solidFill>
                  <a:schemeClr val="tx1"/>
                </a:solidFill>
              </a:rPr>
            </a:br>
            <a:br>
              <a:rPr lang="en-GB" sz="2400">
                <a:solidFill>
                  <a:schemeClr val="tx1"/>
                </a:solidFill>
              </a:rPr>
            </a:br>
            <a:br>
              <a:rPr lang="en-GB" sz="2400">
                <a:solidFill>
                  <a:schemeClr val="tx2"/>
                </a:solidFill>
              </a:rPr>
            </a:br>
            <a:endParaRPr lang="en-US" sz="2400">
              <a:solidFill>
                <a:schemeClr val="tx2"/>
              </a:solidFill>
            </a:endParaRPr>
          </a:p>
        </p:txBody>
      </p:sp>
      <p:sp>
        <p:nvSpPr>
          <p:cNvPr id="6" name="Title 1">
            <a:extLst>
              <a:ext uri="{FF2B5EF4-FFF2-40B4-BE49-F238E27FC236}">
                <a16:creationId xmlns:a16="http://schemas.microsoft.com/office/drawing/2014/main" id="{897476EA-E2AE-92B1-FD06-0ECFF4A116E0}"/>
              </a:ext>
            </a:extLst>
          </p:cNvPr>
          <p:cNvSpPr txBox="1">
            <a:spLocks/>
          </p:cNvSpPr>
          <p:nvPr/>
        </p:nvSpPr>
        <p:spPr>
          <a:xfrm>
            <a:off x="2688610" y="629796"/>
            <a:ext cx="9503390" cy="60464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chemeClr val="accent1"/>
                </a:solidFill>
                <a:latin typeface="+mn-lt"/>
              </a:rPr>
              <a:t>Supporting staff to support students: whole institution approach</a:t>
            </a:r>
          </a:p>
        </p:txBody>
      </p:sp>
      <p:pic>
        <p:nvPicPr>
          <p:cNvPr id="5" name="Picture 4">
            <a:extLst>
              <a:ext uri="{FF2B5EF4-FFF2-40B4-BE49-F238E27FC236}">
                <a16:creationId xmlns:a16="http://schemas.microsoft.com/office/drawing/2014/main" id="{368A5765-E934-05EB-182B-9DA3269B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296" y="2451890"/>
            <a:ext cx="5010042" cy="2534194"/>
          </a:xfrm>
          <a:prstGeom prst="rect">
            <a:avLst/>
          </a:prstGeom>
        </p:spPr>
      </p:pic>
    </p:spTree>
    <p:extLst>
      <p:ext uri="{BB962C8B-B14F-4D97-AF65-F5344CB8AC3E}">
        <p14:creationId xmlns:p14="http://schemas.microsoft.com/office/powerpoint/2010/main" val="11293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AFE76C-A761-CEA2-930B-63CE11143FD9}"/>
              </a:ext>
            </a:extLst>
          </p:cNvPr>
          <p:cNvSpPr txBox="1">
            <a:spLocks/>
          </p:cNvSpPr>
          <p:nvPr/>
        </p:nvSpPr>
        <p:spPr>
          <a:xfrm>
            <a:off x="5322797" y="507704"/>
            <a:ext cx="6277110" cy="59282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solidFill>
              </a:rPr>
              <a:t>K</a:t>
            </a:r>
            <a:r>
              <a:rPr lang="en-GB" sz="3600" b="1" err="1">
                <a:solidFill>
                  <a:schemeClr val="tx2"/>
                </a:solidFill>
              </a:rPr>
              <a:t>ey</a:t>
            </a:r>
            <a:r>
              <a:rPr lang="en-GB" sz="3600" b="1">
                <a:solidFill>
                  <a:schemeClr val="tx2"/>
                </a:solidFill>
              </a:rPr>
              <a:t> points to consider</a:t>
            </a:r>
          </a:p>
        </p:txBody>
      </p:sp>
      <p:sp>
        <p:nvSpPr>
          <p:cNvPr id="8" name="Title 1">
            <a:extLst>
              <a:ext uri="{FF2B5EF4-FFF2-40B4-BE49-F238E27FC236}">
                <a16:creationId xmlns:a16="http://schemas.microsoft.com/office/drawing/2014/main" id="{9BDDE458-710D-694C-88DD-8D94794824D9}"/>
              </a:ext>
            </a:extLst>
          </p:cNvPr>
          <p:cNvSpPr txBox="1">
            <a:spLocks/>
          </p:cNvSpPr>
          <p:nvPr/>
        </p:nvSpPr>
        <p:spPr>
          <a:xfrm>
            <a:off x="5738648" y="1018857"/>
            <a:ext cx="6277110" cy="59282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a:solidFill>
                <a:schemeClr val="tx2"/>
              </a:solidFill>
            </a:endParaRPr>
          </a:p>
        </p:txBody>
      </p:sp>
      <p:sp>
        <p:nvSpPr>
          <p:cNvPr id="9" name="Title 1">
            <a:extLst>
              <a:ext uri="{FF2B5EF4-FFF2-40B4-BE49-F238E27FC236}">
                <a16:creationId xmlns:a16="http://schemas.microsoft.com/office/drawing/2014/main" id="{469B3B71-9477-54E3-61DC-797138DDF02F}"/>
              </a:ext>
            </a:extLst>
          </p:cNvPr>
          <p:cNvSpPr txBox="1">
            <a:spLocks/>
          </p:cNvSpPr>
          <p:nvPr/>
        </p:nvSpPr>
        <p:spPr>
          <a:xfrm>
            <a:off x="607757" y="1100525"/>
            <a:ext cx="10261781" cy="48798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nSpc>
                <a:spcPct val="170000"/>
              </a:lnSpc>
              <a:buAutoNum type="arabicPeriod"/>
            </a:pPr>
            <a:r>
              <a:rPr lang="en-GB" sz="2000" b="1">
                <a:solidFill>
                  <a:schemeClr val="tx2"/>
                </a:solidFill>
              </a:rPr>
              <a:t>Champion a culture that embraces diversity, and which is founded on equity, inclusion and wellbeing. Without this, performance and potential will not be realised</a:t>
            </a:r>
          </a:p>
          <a:p>
            <a:pPr marL="742950" indent="-742950">
              <a:lnSpc>
                <a:spcPct val="170000"/>
              </a:lnSpc>
              <a:buFontTx/>
              <a:buAutoNum type="arabicPeriod"/>
            </a:pPr>
            <a:r>
              <a:rPr lang="en-GB" sz="2000" b="1">
                <a:solidFill>
                  <a:schemeClr val="tx2"/>
                </a:solidFill>
              </a:rPr>
              <a:t>Embrace a whole institution approach: leadership is vital. Who is recruited and promoted?</a:t>
            </a:r>
          </a:p>
          <a:p>
            <a:pPr marL="742950" indent="-742950">
              <a:lnSpc>
                <a:spcPct val="170000"/>
              </a:lnSpc>
              <a:buAutoNum type="arabicPeriod"/>
            </a:pPr>
            <a:r>
              <a:rPr lang="en-GB" sz="2000" b="1">
                <a:solidFill>
                  <a:schemeClr val="tx2"/>
                </a:solidFill>
              </a:rPr>
              <a:t>Support staff to support students: identify skills implications for staff (is your university student ready?)</a:t>
            </a:r>
          </a:p>
          <a:p>
            <a:pPr marL="742950" indent="-742950">
              <a:lnSpc>
                <a:spcPct val="170000"/>
              </a:lnSpc>
              <a:buAutoNum type="arabicPeriod"/>
            </a:pPr>
            <a:r>
              <a:rPr lang="en-GB" sz="2000" b="1">
                <a:solidFill>
                  <a:schemeClr val="tx2"/>
                </a:solidFill>
              </a:rPr>
              <a:t>Consider proactivity, prevention, partnership and prioritisation </a:t>
            </a:r>
          </a:p>
          <a:p>
            <a:pPr marL="742950" indent="-742950">
              <a:lnSpc>
                <a:spcPct val="170000"/>
              </a:lnSpc>
              <a:buAutoNum type="arabicPeriod"/>
            </a:pPr>
            <a:r>
              <a:rPr lang="en-GB" sz="2000" b="1">
                <a:solidFill>
                  <a:schemeClr val="tx2"/>
                </a:solidFill>
              </a:rPr>
              <a:t>Invest in systems, data, and technology to streamline processes; but remember that data without human response and support is useless</a:t>
            </a:r>
          </a:p>
          <a:p>
            <a:pPr marL="742950" indent="-742950">
              <a:lnSpc>
                <a:spcPct val="170000"/>
              </a:lnSpc>
              <a:buAutoNum type="arabicPeriod"/>
            </a:pPr>
            <a:r>
              <a:rPr lang="en-GB" sz="2000" b="1">
                <a:solidFill>
                  <a:schemeClr val="tx2"/>
                </a:solidFill>
              </a:rPr>
              <a:t>Be clear about boundaries and areas of responsibility: be publicly accountable for progress </a:t>
            </a:r>
          </a:p>
          <a:p>
            <a:endParaRPr lang="en-GB" sz="2000" b="1" u="sng">
              <a:solidFill>
                <a:schemeClr val="tx2"/>
              </a:solidFill>
            </a:endParaRPr>
          </a:p>
          <a:p>
            <a:pPr>
              <a:tabLst>
                <a:tab pos="801688" algn="l"/>
              </a:tabLst>
            </a:pPr>
            <a:endParaRPr lang="en-GB" sz="2000">
              <a:solidFill>
                <a:schemeClr val="tx2"/>
              </a:solidFill>
            </a:endParaRPr>
          </a:p>
        </p:txBody>
      </p:sp>
    </p:spTree>
    <p:extLst>
      <p:ext uri="{BB962C8B-B14F-4D97-AF65-F5344CB8AC3E}">
        <p14:creationId xmlns:p14="http://schemas.microsoft.com/office/powerpoint/2010/main" val="43463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C3679-F7F6-1B5C-C31A-00290AC614F6}"/>
              </a:ext>
            </a:extLst>
          </p:cNvPr>
          <p:cNvSpPr>
            <a:spLocks noGrp="1"/>
          </p:cNvSpPr>
          <p:nvPr>
            <p:ph idx="1"/>
          </p:nvPr>
        </p:nvSpPr>
        <p:spPr/>
        <p:txBody>
          <a:bodyPr/>
          <a:lstStyle/>
          <a:p>
            <a:pPr marL="0" indent="0" algn="ctr">
              <a:buNone/>
            </a:pPr>
            <a:r>
              <a:rPr lang="en-GB"/>
              <a:t>				   Jill Stevenson					</a:t>
            </a:r>
          </a:p>
          <a:p>
            <a:pPr marL="0" indent="0" algn="ctr">
              <a:buNone/>
            </a:pPr>
            <a:r>
              <a:rPr lang="en-GB"/>
              <a:t>Director of Student Life</a:t>
            </a:r>
          </a:p>
          <a:p>
            <a:pPr marL="0" indent="0" algn="ctr">
              <a:buNone/>
            </a:pPr>
            <a:r>
              <a:rPr lang="en-GB"/>
              <a:t>Robert Gordon University</a:t>
            </a:r>
          </a:p>
          <a:p>
            <a:pPr marL="0" indent="0" algn="ctr">
              <a:buNone/>
            </a:pPr>
            <a:r>
              <a:rPr lang="en-GB"/>
              <a:t>j.stevenson6@rgu.ac.uk</a:t>
            </a:r>
          </a:p>
          <a:p>
            <a:pPr marL="0" indent="0" algn="r">
              <a:buNone/>
            </a:pPr>
            <a:endParaRPr lang="en-GB" u="sng"/>
          </a:p>
          <a:p>
            <a:pPr marL="0" indent="0" algn="ctr">
              <a:buNone/>
            </a:pPr>
            <a:r>
              <a:rPr lang="en-GB">
                <a:hlinkClick r:id="rId2"/>
              </a:rPr>
              <a:t>RGU</a:t>
            </a:r>
            <a:endParaRPr lang="en-GB"/>
          </a:p>
          <a:p>
            <a:pPr marL="0" indent="0" algn="ctr">
              <a:buNone/>
            </a:pPr>
            <a:r>
              <a:rPr lang="en-GB"/>
              <a:t>AMOSSHE </a:t>
            </a:r>
            <a:r>
              <a:rPr lang="en-GB">
                <a:hlinkClick r:id="rId3"/>
              </a:rPr>
              <a:t>Homepage</a:t>
            </a:r>
            <a:endParaRPr lang="en-GB"/>
          </a:p>
        </p:txBody>
      </p:sp>
      <p:sp>
        <p:nvSpPr>
          <p:cNvPr id="4" name="Date Placeholder 3">
            <a:extLst>
              <a:ext uri="{FF2B5EF4-FFF2-40B4-BE49-F238E27FC236}">
                <a16:creationId xmlns:a16="http://schemas.microsoft.com/office/drawing/2014/main" id="{A69A78F6-BFD6-1929-7B7F-51442DCF2AFF}"/>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5F737672-526D-35AE-BA7F-D2F9F4651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A4472-6A0C-3FA5-892B-A6D7EA909288}"/>
              </a:ext>
            </a:extLst>
          </p:cNvPr>
          <p:cNvSpPr>
            <a:spLocks noGrp="1"/>
          </p:cNvSpPr>
          <p:nvPr>
            <p:ph type="sldNum" sz="quarter" idx="12"/>
          </p:nvPr>
        </p:nvSpPr>
        <p:spPr/>
        <p:txBody>
          <a:bodyPr/>
          <a:lstStyle/>
          <a:p>
            <a:fld id="{437794D7-DC86-9A4E-9C9F-0B324FE8876A}" type="slidenum">
              <a:rPr lang="en-US" smtClean="0"/>
              <a:pPr/>
              <a:t>32</a:t>
            </a:fld>
            <a:endParaRPr lang="en-US"/>
          </a:p>
        </p:txBody>
      </p:sp>
    </p:spTree>
    <p:extLst>
      <p:ext uri="{BB962C8B-B14F-4D97-AF65-F5344CB8AC3E}">
        <p14:creationId xmlns:p14="http://schemas.microsoft.com/office/powerpoint/2010/main" val="170216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B762-C60E-A72B-E6FB-993B7813EE81}"/>
              </a:ext>
            </a:extLst>
          </p:cNvPr>
          <p:cNvSpPr>
            <a:spLocks noGrp="1"/>
          </p:cNvSpPr>
          <p:nvPr>
            <p:ph type="title"/>
          </p:nvPr>
        </p:nvSpPr>
        <p:spPr/>
        <p:txBody>
          <a:bodyPr/>
          <a:lstStyle/>
          <a:p>
            <a:r>
              <a:rPr lang="en-US"/>
              <a:t>Scottish sector landscape</a:t>
            </a:r>
            <a:endParaRPr lang="en-GB"/>
          </a:p>
        </p:txBody>
      </p:sp>
      <p:sp>
        <p:nvSpPr>
          <p:cNvPr id="4" name="Date Placeholder 3">
            <a:extLst>
              <a:ext uri="{FF2B5EF4-FFF2-40B4-BE49-F238E27FC236}">
                <a16:creationId xmlns:a16="http://schemas.microsoft.com/office/drawing/2014/main" id="{40ED9A1D-CC9F-8EC7-0E5E-512D89B4AE24}"/>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4C15DB07-DCCD-4634-0DD8-551F754AB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C85E6-4F0A-0110-3AF3-0AE8ACBDD09A}"/>
              </a:ext>
            </a:extLst>
          </p:cNvPr>
          <p:cNvSpPr>
            <a:spLocks noGrp="1"/>
          </p:cNvSpPr>
          <p:nvPr>
            <p:ph type="sldNum" sz="quarter" idx="12"/>
          </p:nvPr>
        </p:nvSpPr>
        <p:spPr/>
        <p:txBody>
          <a:bodyPr/>
          <a:lstStyle/>
          <a:p>
            <a:fld id="{437794D7-DC86-9A4E-9C9F-0B324FE8876A}" type="slidenum">
              <a:rPr lang="en-US" smtClean="0"/>
              <a:pPr/>
              <a:t>4</a:t>
            </a:fld>
            <a:endParaRPr lang="en-US"/>
          </a:p>
        </p:txBody>
      </p:sp>
      <p:sp>
        <p:nvSpPr>
          <p:cNvPr id="7" name="Content Placeholder 6">
            <a:extLst>
              <a:ext uri="{FF2B5EF4-FFF2-40B4-BE49-F238E27FC236}">
                <a16:creationId xmlns:a16="http://schemas.microsoft.com/office/drawing/2014/main" id="{5A76E210-D3F4-A69D-12B6-6AB3449BA4DC}"/>
              </a:ext>
            </a:extLst>
          </p:cNvPr>
          <p:cNvSpPr txBox="1">
            <a:spLocks noGrp="1"/>
          </p:cNvSpPr>
          <p:nvPr>
            <p:ph idx="1"/>
          </p:nvPr>
        </p:nvSpPr>
        <p:spPr>
          <a:xfrm>
            <a:off x="595313" y="1757363"/>
            <a:ext cx="7179198" cy="4057650"/>
          </a:xfrm>
          <a:prstGeom prst="rect">
            <a:avLst/>
          </a:prstGeom>
          <a:noFill/>
        </p:spPr>
        <p:txBody>
          <a:bodyPr wrap="square" lIns="91440" tIns="45720" rIns="91440" bIns="45720" rtlCol="0" anchor="t" anchorCtr="0">
            <a:noAutofit/>
          </a:bodyPr>
          <a:lstStyle/>
          <a:p>
            <a:r>
              <a:rPr lang="en-US" altLang="en-US" sz="2000"/>
              <a:t>19 autonomous higher education institutions</a:t>
            </a:r>
          </a:p>
          <a:p>
            <a:r>
              <a:rPr lang="en-US" altLang="en-US" sz="2000"/>
              <a:t>Of these, 16 hold full “university status”; 3 other degree-awarding institutions. </a:t>
            </a:r>
          </a:p>
          <a:p>
            <a:r>
              <a:rPr lang="en-US" altLang="en-US" sz="2000"/>
              <a:t>Education policy (including higher education) is devolved, controlled by the Scottish Government.</a:t>
            </a:r>
          </a:p>
          <a:p>
            <a:r>
              <a:rPr lang="en-US" altLang="en-US" sz="2000"/>
              <a:t>Represented by Universities Scotland</a:t>
            </a:r>
            <a:endParaRPr lang="en-GB" altLang="en-US" sz="2000"/>
          </a:p>
          <a:p>
            <a:r>
              <a:rPr lang="en-GB" altLang="en-US" sz="2000"/>
              <a:t>Funding is allocated by Scottish Funding Council (SFC)</a:t>
            </a:r>
          </a:p>
          <a:p>
            <a:r>
              <a:rPr lang="en-GB" altLang="en-US" sz="2000"/>
              <a:t>Outcome agreements and wider regulatory framework </a:t>
            </a:r>
            <a:endParaRPr lang="en-US" altLang="en-US" sz="2000"/>
          </a:p>
          <a:p>
            <a:pPr marL="0" indent="0">
              <a:buNone/>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pPr marL="285750" indent="-285750">
              <a:buFont typeface="Arial" panose="020B0604020202020204" pitchFamily="34" charset="0"/>
              <a:buChar char="•"/>
            </a:pPr>
            <a:endParaRPr lang="en-GB" sz="2000">
              <a:ea typeface="Calibri" panose="020F0502020204030204"/>
              <a:cs typeface="Calibri" panose="020F0502020204030204"/>
            </a:endParaRPr>
          </a:p>
          <a:p>
            <a:endParaRPr lang="en-GB" sz="2000">
              <a:ea typeface="Calibri" panose="020F0502020204030204"/>
              <a:cs typeface="Calibri" panose="020F0502020204030204"/>
            </a:endParaRPr>
          </a:p>
        </p:txBody>
      </p:sp>
      <p:pic>
        <p:nvPicPr>
          <p:cNvPr id="8" name="Picture 7">
            <a:extLst>
              <a:ext uri="{FF2B5EF4-FFF2-40B4-BE49-F238E27FC236}">
                <a16:creationId xmlns:a16="http://schemas.microsoft.com/office/drawing/2014/main" id="{E6E5AB2F-AE1D-F5C9-1EA9-8D5D25BB9133}"/>
              </a:ext>
            </a:extLst>
          </p:cNvPr>
          <p:cNvPicPr>
            <a:picLocks noChangeAspect="1"/>
          </p:cNvPicPr>
          <p:nvPr/>
        </p:nvPicPr>
        <p:blipFill>
          <a:blip r:embed="rId2"/>
          <a:stretch>
            <a:fillRect/>
          </a:stretch>
        </p:blipFill>
        <p:spPr>
          <a:xfrm>
            <a:off x="8481689" y="745127"/>
            <a:ext cx="2919736" cy="1610775"/>
          </a:xfrm>
          <a:prstGeom prst="rect">
            <a:avLst/>
          </a:prstGeom>
        </p:spPr>
      </p:pic>
      <p:pic>
        <p:nvPicPr>
          <p:cNvPr id="9" name="Picture 8" descr="A body of water with trees and a tower in the background&#10;&#10;AI-generated content may be incorrect.">
            <a:extLst>
              <a:ext uri="{FF2B5EF4-FFF2-40B4-BE49-F238E27FC236}">
                <a16:creationId xmlns:a16="http://schemas.microsoft.com/office/drawing/2014/main" id="{C48BA945-79B3-D351-9616-E1DA1D3595EC}"/>
              </a:ext>
            </a:extLst>
          </p:cNvPr>
          <p:cNvPicPr>
            <a:picLocks noChangeAspect="1"/>
          </p:cNvPicPr>
          <p:nvPr/>
        </p:nvPicPr>
        <p:blipFill>
          <a:blip r:embed="rId3"/>
          <a:stretch>
            <a:fillRect/>
          </a:stretch>
        </p:blipFill>
        <p:spPr>
          <a:xfrm>
            <a:off x="8120062" y="2447035"/>
            <a:ext cx="3571875" cy="1276350"/>
          </a:xfrm>
          <a:prstGeom prst="rect">
            <a:avLst/>
          </a:prstGeom>
        </p:spPr>
      </p:pic>
      <p:pic>
        <p:nvPicPr>
          <p:cNvPr id="10" name="Picture 9" descr="A large stone building with a domed roof&#10;&#10;AI-generated content may be incorrect.">
            <a:extLst>
              <a:ext uri="{FF2B5EF4-FFF2-40B4-BE49-F238E27FC236}">
                <a16:creationId xmlns:a16="http://schemas.microsoft.com/office/drawing/2014/main" id="{447385D8-2790-B661-135E-21312D5B991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837746" y="3954972"/>
            <a:ext cx="2563679" cy="1628453"/>
          </a:xfrm>
          <a:prstGeom prst="rect">
            <a:avLst/>
          </a:prstGeom>
        </p:spPr>
      </p:pic>
    </p:spTree>
    <p:extLst>
      <p:ext uri="{BB962C8B-B14F-4D97-AF65-F5344CB8AC3E}">
        <p14:creationId xmlns:p14="http://schemas.microsoft.com/office/powerpoint/2010/main" val="6822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C733-C3D4-0D0D-C569-E272C469C0DC}"/>
              </a:ext>
            </a:extLst>
          </p:cNvPr>
          <p:cNvSpPr>
            <a:spLocks noGrp="1"/>
          </p:cNvSpPr>
          <p:nvPr>
            <p:ph type="title"/>
          </p:nvPr>
        </p:nvSpPr>
        <p:spPr/>
        <p:txBody>
          <a:bodyPr/>
          <a:lstStyle/>
          <a:p>
            <a:r>
              <a:rPr lang="en-US" sz="2800"/>
              <a:t>Student recruitment trends </a:t>
            </a:r>
            <a:endParaRPr lang="en-GB" sz="2800"/>
          </a:p>
        </p:txBody>
      </p:sp>
      <p:graphicFrame>
        <p:nvGraphicFramePr>
          <p:cNvPr id="7" name="Content Placeholder 6">
            <a:extLst>
              <a:ext uri="{FF2B5EF4-FFF2-40B4-BE49-F238E27FC236}">
                <a16:creationId xmlns:a16="http://schemas.microsoft.com/office/drawing/2014/main" id="{0A838378-91E6-E5C4-E6CB-155D21767A03}"/>
              </a:ext>
            </a:extLst>
          </p:cNvPr>
          <p:cNvGraphicFramePr>
            <a:graphicFrameLocks noGrp="1"/>
          </p:cNvGraphicFramePr>
          <p:nvPr>
            <p:ph idx="1"/>
            <p:extLst>
              <p:ext uri="{D42A27DB-BD31-4B8C-83A1-F6EECF244321}">
                <p14:modId xmlns:p14="http://schemas.microsoft.com/office/powerpoint/2010/main" val="16244722"/>
              </p:ext>
            </p:extLst>
          </p:nvPr>
        </p:nvGraphicFramePr>
        <p:xfrm>
          <a:off x="1080557" y="1397000"/>
          <a:ext cx="10030885" cy="4596757"/>
        </p:xfrm>
        <a:graphic>
          <a:graphicData uri="http://schemas.openxmlformats.org/drawingml/2006/table">
            <a:tbl>
              <a:tblPr>
                <a:tableStyleId>{5C22544A-7EE6-4342-B048-85BDC9FD1C3A}</a:tableStyleId>
              </a:tblPr>
              <a:tblGrid>
                <a:gridCol w="3649852">
                  <a:extLst>
                    <a:ext uri="{9D8B030D-6E8A-4147-A177-3AD203B41FA5}">
                      <a16:colId xmlns:a16="http://schemas.microsoft.com/office/drawing/2014/main" val="4265486687"/>
                    </a:ext>
                  </a:extLst>
                </a:gridCol>
                <a:gridCol w="1229032">
                  <a:extLst>
                    <a:ext uri="{9D8B030D-6E8A-4147-A177-3AD203B41FA5}">
                      <a16:colId xmlns:a16="http://schemas.microsoft.com/office/drawing/2014/main" val="4215573345"/>
                    </a:ext>
                  </a:extLst>
                </a:gridCol>
                <a:gridCol w="1229032">
                  <a:extLst>
                    <a:ext uri="{9D8B030D-6E8A-4147-A177-3AD203B41FA5}">
                      <a16:colId xmlns:a16="http://schemas.microsoft.com/office/drawing/2014/main" val="2204671844"/>
                    </a:ext>
                  </a:extLst>
                </a:gridCol>
                <a:gridCol w="177527">
                  <a:extLst>
                    <a:ext uri="{9D8B030D-6E8A-4147-A177-3AD203B41FA5}">
                      <a16:colId xmlns:a16="http://schemas.microsoft.com/office/drawing/2014/main" val="2884418005"/>
                    </a:ext>
                  </a:extLst>
                </a:gridCol>
                <a:gridCol w="3745442">
                  <a:extLst>
                    <a:ext uri="{9D8B030D-6E8A-4147-A177-3AD203B41FA5}">
                      <a16:colId xmlns:a16="http://schemas.microsoft.com/office/drawing/2014/main" val="757132143"/>
                    </a:ext>
                  </a:extLst>
                </a:gridCol>
              </a:tblGrid>
              <a:tr h="505839">
                <a:tc>
                  <a:txBody>
                    <a:bodyPr/>
                    <a:lstStyle/>
                    <a:p>
                      <a:pPr algn="l" rtl="0" fontAlgn="ctr">
                        <a:buNone/>
                      </a:pPr>
                      <a:r>
                        <a:rPr lang="en-GB" sz="1600" b="1" u="none" strike="noStrike">
                          <a:effectLst/>
                        </a:rPr>
                        <a:t>Metric 2023-24</a:t>
                      </a:r>
                      <a:endParaRPr lang="en-GB" sz="16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600" b="1" u="none" strike="noStrike">
                          <a:effectLst/>
                        </a:rPr>
                        <a:t>Value</a:t>
                      </a:r>
                      <a:endParaRPr lang="en-GB" sz="1600" b="1"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600" b="1" u="none" strike="noStrike">
                          <a:effectLst/>
                        </a:rPr>
                        <a:t>As a % of total</a:t>
                      </a:r>
                      <a:endParaRPr lang="en-GB" sz="1600" b="1"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r>
                        <a:rPr lang="en-GB" sz="1600" b="1" u="none" strike="noStrike">
                          <a:effectLst/>
                        </a:rPr>
                        <a:t>Notes / Trend</a:t>
                      </a:r>
                      <a:endParaRPr lang="en-GB" sz="16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600" b="1" u="none" strike="noStrike">
                          <a:effectLst/>
                        </a:rPr>
                        <a:t>Notes / Trend</a:t>
                      </a:r>
                      <a:endParaRPr lang="en-GB" sz="1600" b="1"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1260195225"/>
                  </a:ext>
                </a:extLst>
              </a:tr>
              <a:tr h="758758">
                <a:tc>
                  <a:txBody>
                    <a:bodyPr/>
                    <a:lstStyle/>
                    <a:p>
                      <a:pPr algn="l" rtl="0" fontAlgn="ctr">
                        <a:buNone/>
                      </a:pPr>
                      <a:r>
                        <a:rPr lang="en-GB" sz="1400" b="1" u="none" strike="noStrike">
                          <a:effectLst/>
                        </a:rPr>
                        <a:t>Total student enrolments </a:t>
                      </a:r>
                      <a:endParaRPr lang="en-GB"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400" u="none" strike="noStrike">
                          <a:effectLst/>
                        </a:rPr>
                        <a:t>281,500</a:t>
                      </a:r>
                      <a:endParaRPr lang="en-GB" sz="1400" b="0"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r>
                        <a:rPr lang="en-US" sz="1400" u="none" strike="noStrike">
                          <a:effectLst/>
                        </a:rPr>
                        <a:t>Including Scottish domiciled, the rest of the UK (RUK), EU, and non-EU international students. </a:t>
                      </a:r>
                      <a:endParaRPr lang="en-US" sz="1400" b="0"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US" sz="1400" u="none" strike="noStrike">
                          <a:effectLst/>
                        </a:rPr>
                        <a:t>Including Scottish domiciled, the rest of the UK (RUK), EU, and non-EU international students. </a:t>
                      </a:r>
                      <a:endParaRPr lang="en-US" sz="1400" b="0"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4114398084"/>
                  </a:ext>
                </a:extLst>
              </a:tr>
              <a:tr h="252919">
                <a:tc>
                  <a:txBody>
                    <a:bodyPr/>
                    <a:lstStyle/>
                    <a:p>
                      <a:pPr algn="l" rtl="0" fontAlgn="ctr">
                        <a:buNone/>
                      </a:pPr>
                      <a:r>
                        <a:rPr lang="en-GB" sz="1400" b="1" u="none" strike="noStrike">
                          <a:effectLst/>
                        </a:rPr>
                        <a:t>Scottish domiciled students </a:t>
                      </a:r>
                    </a:p>
                    <a:p>
                      <a:pPr algn="l" rtl="0" fontAlgn="ctr">
                        <a:buNone/>
                      </a:pPr>
                      <a:endParaRPr lang="en-GB"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400" u="none" strike="noStrike">
                          <a:effectLst/>
                        </a:rPr>
                        <a:t>173,795</a:t>
                      </a:r>
                      <a:endParaRPr lang="en-GB" sz="1400" b="0"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400" u="none" strike="noStrike">
                          <a:effectLst/>
                        </a:rPr>
                        <a:t>61.7%</a:t>
                      </a:r>
                      <a:endParaRPr lang="en-GB" sz="1400" b="0"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endParaRPr lang="en-GB" sz="1400" b="0"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endParaRPr lang="en-GB" sz="1400" b="0"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1412825176"/>
                  </a:ext>
                </a:extLst>
              </a:tr>
              <a:tr h="758758">
                <a:tc>
                  <a:txBody>
                    <a:bodyPr/>
                    <a:lstStyle/>
                    <a:p>
                      <a:pPr algn="l" rtl="0" fontAlgn="ctr">
                        <a:buNone/>
                      </a:pPr>
                      <a:r>
                        <a:rPr lang="en-GB" sz="1400" b="1" u="none" strike="noStrike">
                          <a:effectLst/>
                        </a:rPr>
                        <a:t>International / non-UK student numbers</a:t>
                      </a:r>
                      <a:endParaRPr lang="en-GB"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400" u="none" strike="noStrike">
                          <a:effectLst/>
                        </a:rPr>
                        <a:t>64,170</a:t>
                      </a:r>
                      <a:endParaRPr lang="en-GB" sz="1400" b="0"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400" u="none" strike="noStrike">
                          <a:effectLst/>
                        </a:rPr>
                        <a:t>22.8%</a:t>
                      </a:r>
                      <a:endParaRPr lang="en-GB" sz="1400" b="0"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r>
                        <a:rPr lang="en-US" sz="1400" u="none" strike="noStrike">
                          <a:effectLst/>
                        </a:rPr>
                        <a:t>Down from 71,635 the year before (2022-23) — a drop of over 10%. Peak year 2021-22 (over 73k)</a:t>
                      </a:r>
                      <a:endParaRPr lang="en-US" sz="1400" b="0"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US" sz="1400" u="none" strike="noStrike">
                          <a:effectLst/>
                        </a:rPr>
                        <a:t>Down from 71,635 the year before (2022-23) — a drop of over 10%. Peak year 2021-22 (over 73k)</a:t>
                      </a:r>
                      <a:endParaRPr lang="en-US" sz="1400" b="0"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1221021212"/>
                  </a:ext>
                </a:extLst>
              </a:tr>
              <a:tr h="505839">
                <a:tc>
                  <a:txBody>
                    <a:bodyPr/>
                    <a:lstStyle/>
                    <a:p>
                      <a:pPr algn="l" rtl="0" fontAlgn="ctr">
                        <a:buNone/>
                      </a:pPr>
                      <a:r>
                        <a:rPr lang="en-GB" sz="1400" b="1" u="none" strike="noStrike">
                          <a:effectLst/>
                        </a:rPr>
                        <a:t>EU student numbers</a:t>
                      </a:r>
                      <a:endParaRPr lang="en-GB"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400" u="none" strike="noStrike">
                          <a:effectLst/>
                        </a:rPr>
                        <a:t>10,430</a:t>
                      </a:r>
                      <a:endParaRPr lang="en-GB" sz="1400" b="0"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400" u="none" strike="noStrike">
                          <a:effectLst/>
                        </a:rPr>
                        <a:t>3.7%</a:t>
                      </a:r>
                      <a:endParaRPr lang="en-GB" sz="1400" b="0"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r>
                        <a:rPr lang="en-US" sz="1400" u="none" strike="noStrike">
                          <a:effectLst/>
                        </a:rPr>
                        <a:t>Continuing decline since Brexit. 13470 in 2019-20 (29% decrease)</a:t>
                      </a:r>
                      <a:endParaRPr lang="en-US" sz="1400" b="0"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US" sz="1400" u="none" strike="noStrike">
                          <a:effectLst/>
                        </a:rPr>
                        <a:t>Continuing decline since Brexit. 13470 in 2019-20 (29% decrease)</a:t>
                      </a:r>
                      <a:endParaRPr lang="en-US" sz="1400" b="0"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3840353484"/>
                  </a:ext>
                </a:extLst>
              </a:tr>
              <a:tr h="252919">
                <a:tc>
                  <a:txBody>
                    <a:bodyPr/>
                    <a:lstStyle/>
                    <a:p>
                      <a:pPr algn="l" rtl="0" fontAlgn="ctr">
                        <a:buNone/>
                      </a:pPr>
                      <a:r>
                        <a:rPr lang="en-GB" sz="1400" b="1" u="none" strike="noStrike">
                          <a:effectLst/>
                        </a:rPr>
                        <a:t>Rest of UK (RUK)</a:t>
                      </a:r>
                      <a:endParaRPr lang="en-GB"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GB" sz="1400" u="none" strike="noStrike">
                          <a:effectLst/>
                        </a:rPr>
                        <a:t>33,100</a:t>
                      </a:r>
                      <a:endParaRPr lang="en-GB" sz="1400" b="0" i="0" u="none" strike="noStrike">
                        <a:solidFill>
                          <a:srgbClr val="000000"/>
                        </a:solidFill>
                        <a:effectLst/>
                        <a:latin typeface="Calibri" panose="020F0502020204030204" pitchFamily="34" charset="0"/>
                      </a:endParaRPr>
                    </a:p>
                  </a:txBody>
                  <a:tcPr marL="59308" marR="4942" marT="4942" marB="0" anchor="ctr"/>
                </a:tc>
                <a:tc gridSpan="2">
                  <a:txBody>
                    <a:bodyPr/>
                    <a:lstStyle/>
                    <a:p>
                      <a:pPr algn="l" rtl="0" fontAlgn="ctr">
                        <a:buNone/>
                      </a:pPr>
                      <a:r>
                        <a:rPr lang="en-GB" sz="1400" u="none" strike="noStrike">
                          <a:effectLst/>
                        </a:rPr>
                        <a:t>11.8%</a:t>
                      </a:r>
                      <a:endParaRPr lang="en-GB" sz="1400" b="0" i="0" u="none" strike="noStrike">
                        <a:solidFill>
                          <a:srgbClr val="000000"/>
                        </a:solidFill>
                        <a:effectLst/>
                        <a:latin typeface="Calibri" panose="020F0502020204030204" pitchFamily="34" charset="0"/>
                      </a:endParaRPr>
                    </a:p>
                  </a:txBody>
                  <a:tcPr marL="59308" marR="4942" marT="4942" marB="0" anchor="ctr"/>
                </a:tc>
                <a:tc hMerge="1">
                  <a:txBody>
                    <a:bodyPr/>
                    <a:lstStyle/>
                    <a:p>
                      <a:pPr algn="l" rtl="0" fontAlgn="ctr">
                        <a:buNone/>
                      </a:pPr>
                      <a:r>
                        <a:rPr lang="en-US" sz="1400" u="none" strike="noStrike">
                          <a:effectLst/>
                        </a:rPr>
                        <a:t>Steady for past several years</a:t>
                      </a:r>
                      <a:endParaRPr lang="en-US" sz="1400" b="0" i="0" u="none" strike="noStrike">
                        <a:solidFill>
                          <a:srgbClr val="000000"/>
                        </a:solidFill>
                        <a:effectLst/>
                        <a:latin typeface="Calibri" panose="020F0502020204030204" pitchFamily="34" charset="0"/>
                      </a:endParaRPr>
                    </a:p>
                  </a:txBody>
                  <a:tcPr marL="59308" marR="4942" marT="4942" marB="0" anchor="ctr"/>
                </a:tc>
                <a:tc>
                  <a:txBody>
                    <a:bodyPr/>
                    <a:lstStyle/>
                    <a:p>
                      <a:pPr algn="l" rtl="0" fontAlgn="ctr">
                        <a:buNone/>
                      </a:pPr>
                      <a:r>
                        <a:rPr lang="en-US" sz="1400" u="none" strike="noStrike">
                          <a:effectLst/>
                        </a:rPr>
                        <a:t>Steady for past several years</a:t>
                      </a:r>
                      <a:endParaRPr lang="en-US" sz="1400" b="0" i="0" u="none" strike="noStrike">
                        <a:solidFill>
                          <a:srgbClr val="000000"/>
                        </a:solidFill>
                        <a:effectLst/>
                        <a:latin typeface="Calibri" panose="020F0502020204030204" pitchFamily="34" charset="0"/>
                      </a:endParaRPr>
                    </a:p>
                  </a:txBody>
                  <a:tcPr marL="59308" marR="4942" marT="4942" marB="0" anchor="ctr"/>
                </a:tc>
                <a:extLst>
                  <a:ext uri="{0D108BD9-81ED-4DB2-BD59-A6C34878D82A}">
                    <a16:rowId xmlns:a16="http://schemas.microsoft.com/office/drawing/2014/main" val="3644681068"/>
                  </a:ext>
                </a:extLst>
              </a:tr>
              <a:tr h="758758">
                <a:tc>
                  <a:txBody>
                    <a:bodyPr/>
                    <a:lstStyle/>
                    <a:p>
                      <a:pPr algn="l" rtl="0" fontAlgn="ctr">
                        <a:buNone/>
                      </a:pPr>
                      <a:r>
                        <a:rPr lang="en-US" sz="1400" b="1" u="none" strike="noStrike">
                          <a:effectLst/>
                        </a:rPr>
                        <a:t>Widening participation (% of first degree, full time entrants from the most 20% deprived areas)</a:t>
                      </a:r>
                      <a:endParaRPr lang="en-US" sz="1400" b="1" i="0" u="none" strike="noStrike">
                        <a:solidFill>
                          <a:srgbClr val="000000"/>
                        </a:solidFill>
                        <a:effectLst/>
                        <a:latin typeface="Calibri" panose="020F0502020204030204" pitchFamily="34" charset="0"/>
                      </a:endParaRPr>
                    </a:p>
                  </a:txBody>
                  <a:tcPr marL="59308" marR="4942" marT="4942" marB="0" anchor="ct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gridSpan="2">
                  <a:txBody>
                    <a:bodyPr/>
                    <a:lstStyle/>
                    <a:p>
                      <a:pPr algn="l" rtl="0" fontAlgn="ctr">
                        <a:buNone/>
                      </a:pPr>
                      <a:r>
                        <a:rPr lang="en-GB" sz="1400" u="sng" strike="noStrike">
                          <a:effectLst/>
                          <a:hlinkClick r:id="rId3"/>
                        </a:rPr>
                        <a:t>16.70%</a:t>
                      </a:r>
                      <a:endParaRPr lang="en-GB" sz="1400" b="0" i="0" u="sng" strike="noStrike">
                        <a:solidFill>
                          <a:srgbClr val="467886"/>
                        </a:solidFill>
                        <a:effectLst/>
                        <a:latin typeface="Calibri" panose="020F0502020204030204" pitchFamily="34" charset="0"/>
                      </a:endParaRPr>
                    </a:p>
                  </a:txBody>
                  <a:tcPr marL="59308" marR="4942" marT="4942" marB="0" anchor="ctr"/>
                </a:tc>
                <a:tc hMerge="1">
                  <a:txBody>
                    <a:bodyPr/>
                    <a:lstStyle/>
                    <a:p>
                      <a:pPr algn="l" fontAlgn="b">
                        <a:buNone/>
                      </a:pPr>
                      <a:r>
                        <a:rPr lang="en-US" sz="1400" u="none" strike="noStrike">
                          <a:effectLst/>
                        </a:rPr>
                        <a:t>Up slightly from 16.3% in previous year - 2023/24 was highest figure</a:t>
                      </a:r>
                      <a:endParaRPr lang="en-US" sz="1400" b="0" i="0" u="none" strike="noStrike">
                        <a:solidFill>
                          <a:srgbClr val="000000"/>
                        </a:solidFill>
                        <a:effectLst/>
                        <a:latin typeface="Calibri" panose="020F0502020204030204" pitchFamily="34" charset="0"/>
                      </a:endParaRPr>
                    </a:p>
                  </a:txBody>
                  <a:tcPr marL="4942" marR="4942" marT="4942" marB="0" anchor="b"/>
                </a:tc>
                <a:tc>
                  <a:txBody>
                    <a:bodyPr/>
                    <a:lstStyle/>
                    <a:p>
                      <a:pPr algn="l" fontAlgn="b">
                        <a:buNone/>
                      </a:pPr>
                      <a:r>
                        <a:rPr lang="en-US" sz="1400" u="none" strike="noStrike">
                          <a:effectLst/>
                        </a:rPr>
                        <a:t>Up slightly from 16.3% in previous year - 2023/24 was highest figure</a:t>
                      </a:r>
                      <a:endParaRPr lang="en-US" sz="1400" b="0" i="0" u="none" strike="noStrike">
                        <a:solidFill>
                          <a:srgbClr val="000000"/>
                        </a:solidFill>
                        <a:effectLst/>
                        <a:latin typeface="Calibri" panose="020F0502020204030204" pitchFamily="34" charset="0"/>
                      </a:endParaRPr>
                    </a:p>
                  </a:txBody>
                  <a:tcPr marL="4942" marR="4942" marT="4942" marB="0" anchor="b"/>
                </a:tc>
                <a:extLst>
                  <a:ext uri="{0D108BD9-81ED-4DB2-BD59-A6C34878D82A}">
                    <a16:rowId xmlns:a16="http://schemas.microsoft.com/office/drawing/2014/main" val="2133192735"/>
                  </a:ext>
                </a:extLst>
              </a:tr>
              <a:tr h="156056">
                <a:tc>
                  <a:txBody>
                    <a:bodyPr/>
                    <a:lstStyle/>
                    <a:p>
                      <a:pPr algn="l" fontAlgn="b">
                        <a:buNone/>
                      </a:pPr>
                      <a:endParaRPr lang="en-GB" sz="900" b="1" i="0" u="none" strike="noStrike">
                        <a:solidFill>
                          <a:srgbClr val="000000"/>
                        </a:solidFill>
                        <a:effectLst/>
                        <a:latin typeface="Aptos Narrow" panose="020B0004020202020204" pitchFamily="34" charset="0"/>
                      </a:endParaRPr>
                    </a:p>
                  </a:txBody>
                  <a:tcPr marL="4942" marR="4942" marT="4942" marB="0" anchor="b"/>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gridSpan="2">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hMerge="1">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extLst>
                  <a:ext uri="{0D108BD9-81ED-4DB2-BD59-A6C34878D82A}">
                    <a16:rowId xmlns:a16="http://schemas.microsoft.com/office/drawing/2014/main" val="1254831980"/>
                  </a:ext>
                </a:extLst>
              </a:tr>
              <a:tr h="156056">
                <a:tc gridSpan="5">
                  <a:txBody>
                    <a:bodyPr/>
                    <a:lstStyle/>
                    <a:p>
                      <a:pPr algn="l" fontAlgn="b">
                        <a:buNone/>
                      </a:pPr>
                      <a:r>
                        <a:rPr lang="en-US" sz="900" b="1" u="none" strike="noStrike">
                          <a:effectLst/>
                        </a:rPr>
                        <a:t>Figures compiled from published summaries and tables from HESA and the Scottish Funding Council (SFC). Sources include:</a:t>
                      </a:r>
                      <a:endParaRPr lang="en-US" sz="900" b="1" i="0" u="none" strike="noStrike">
                        <a:solidFill>
                          <a:srgbClr val="000000"/>
                        </a:solidFill>
                        <a:effectLst/>
                        <a:latin typeface="Cambria" panose="02040503050406030204" pitchFamily="18" charset="0"/>
                      </a:endParaRPr>
                    </a:p>
                  </a:txBody>
                  <a:tcPr marL="4942" marR="4942" marT="4942"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buNone/>
                      </a:pPr>
                      <a:endParaRPr lang="en-US" sz="900" b="0" i="0" u="none" strike="noStrike">
                        <a:solidFill>
                          <a:srgbClr val="000000"/>
                        </a:solidFill>
                        <a:effectLst/>
                        <a:latin typeface="Cambria" panose="02040503050406030204" pitchFamily="18" charset="0"/>
                      </a:endParaRPr>
                    </a:p>
                  </a:txBody>
                  <a:tcPr marL="4942" marR="4942" marT="4942" marB="0" anchor="b"/>
                </a:tc>
                <a:extLst>
                  <a:ext uri="{0D108BD9-81ED-4DB2-BD59-A6C34878D82A}">
                    <a16:rowId xmlns:a16="http://schemas.microsoft.com/office/drawing/2014/main" val="2384697378"/>
                  </a:ext>
                </a:extLst>
              </a:tr>
              <a:tr h="156056">
                <a:tc gridSpan="2">
                  <a:txBody>
                    <a:bodyPr/>
                    <a:lstStyle/>
                    <a:p>
                      <a:pPr algn="l" fontAlgn="b">
                        <a:buNone/>
                      </a:pPr>
                      <a:r>
                        <a:rPr lang="en-US" sz="900" b="1" u="none" strike="noStrike">
                          <a:effectLst/>
                        </a:rPr>
                        <a:t>  - HESA: Higher Education Student Statistics releases (2020-21 to 2023-24).</a:t>
                      </a:r>
                      <a:endParaRPr lang="en-US" sz="900" b="1" i="0" u="none" strike="noStrike">
                        <a:solidFill>
                          <a:srgbClr val="000000"/>
                        </a:solidFill>
                        <a:effectLst/>
                        <a:latin typeface="Cambria" panose="02040503050406030204" pitchFamily="18" charset="0"/>
                      </a:endParaRPr>
                    </a:p>
                  </a:txBody>
                  <a:tcPr marL="4942" marR="4942" marT="4942" marB="0" anchor="b"/>
                </a:tc>
                <a:tc hMerge="1">
                  <a:txBody>
                    <a:bodyPr/>
                    <a:lstStyle/>
                    <a:p>
                      <a:endParaRPr lang="en-GB"/>
                    </a:p>
                  </a:txBody>
                  <a:tcPr/>
                </a:tc>
                <a:tc>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gridSpan="2">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tc hMerge="1">
                  <a:txBody>
                    <a:bodyPr/>
                    <a:lstStyle/>
                    <a:p>
                      <a:pPr algn="l" fontAlgn="b">
                        <a:buNone/>
                      </a:pPr>
                      <a:endParaRPr lang="en-GB" sz="900" b="0" i="0" u="none" strike="noStrike">
                        <a:solidFill>
                          <a:srgbClr val="000000"/>
                        </a:solidFill>
                        <a:effectLst/>
                        <a:latin typeface="Aptos Narrow" panose="020B0004020202020204" pitchFamily="34" charset="0"/>
                      </a:endParaRPr>
                    </a:p>
                  </a:txBody>
                  <a:tcPr marL="4942" marR="4942" marT="4942" marB="0" anchor="b"/>
                </a:tc>
                <a:extLst>
                  <a:ext uri="{0D108BD9-81ED-4DB2-BD59-A6C34878D82A}">
                    <a16:rowId xmlns:a16="http://schemas.microsoft.com/office/drawing/2014/main" val="1375030202"/>
                  </a:ext>
                </a:extLst>
              </a:tr>
              <a:tr h="156056">
                <a:tc gridSpan="5">
                  <a:txBody>
                    <a:bodyPr/>
                    <a:lstStyle/>
                    <a:p>
                      <a:pPr algn="l" fontAlgn="b">
                        <a:buNone/>
                      </a:pPr>
                      <a:r>
                        <a:rPr lang="en-US" sz="900" b="1" u="none" strike="noStrike">
                          <a:effectLst/>
                        </a:rPr>
                        <a:t>  - Scottish Funding Council: Higher Education Students &amp; Qualifiers (annex and background tables) 2019-20 to 2023-24.</a:t>
                      </a:r>
                      <a:endParaRPr lang="en-US" sz="900" b="1" i="0" u="none" strike="noStrike">
                        <a:solidFill>
                          <a:srgbClr val="000000"/>
                        </a:solidFill>
                        <a:effectLst/>
                        <a:latin typeface="Cambria" panose="02040503050406030204" pitchFamily="18" charset="0"/>
                      </a:endParaRPr>
                    </a:p>
                  </a:txBody>
                  <a:tcPr marL="4942" marR="4942" marT="4942"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buNone/>
                      </a:pPr>
                      <a:endParaRPr lang="en-US" sz="900" b="0" i="0" u="none" strike="noStrike">
                        <a:solidFill>
                          <a:srgbClr val="000000"/>
                        </a:solidFill>
                        <a:effectLst/>
                        <a:latin typeface="Cambria" panose="02040503050406030204" pitchFamily="18" charset="0"/>
                      </a:endParaRPr>
                    </a:p>
                  </a:txBody>
                  <a:tcPr marL="4942" marR="4942" marT="4942" marB="0" anchor="b"/>
                </a:tc>
                <a:extLst>
                  <a:ext uri="{0D108BD9-81ED-4DB2-BD59-A6C34878D82A}">
                    <a16:rowId xmlns:a16="http://schemas.microsoft.com/office/drawing/2014/main" val="3707461124"/>
                  </a:ext>
                </a:extLst>
              </a:tr>
            </a:tbl>
          </a:graphicData>
        </a:graphic>
      </p:graphicFrame>
      <p:sp>
        <p:nvSpPr>
          <p:cNvPr id="4" name="Date Placeholder 3">
            <a:extLst>
              <a:ext uri="{FF2B5EF4-FFF2-40B4-BE49-F238E27FC236}">
                <a16:creationId xmlns:a16="http://schemas.microsoft.com/office/drawing/2014/main" id="{3C3BEC89-D92E-FB93-3A1E-1FDD1C090CAA}"/>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EC8FD7E6-FE0D-EFB6-7D4B-71C20ADAF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17D2F-A693-8B9D-6E12-3DB490DA30C1}"/>
              </a:ext>
            </a:extLst>
          </p:cNvPr>
          <p:cNvSpPr>
            <a:spLocks noGrp="1"/>
          </p:cNvSpPr>
          <p:nvPr>
            <p:ph type="sldNum" sz="quarter" idx="12"/>
          </p:nvPr>
        </p:nvSpPr>
        <p:spPr/>
        <p:txBody>
          <a:bodyPr/>
          <a:lstStyle/>
          <a:p>
            <a:fld id="{437794D7-DC86-9A4E-9C9F-0B324FE8876A}" type="slidenum">
              <a:rPr lang="en-US" smtClean="0"/>
              <a:pPr/>
              <a:t>5</a:t>
            </a:fld>
            <a:endParaRPr lang="en-US"/>
          </a:p>
        </p:txBody>
      </p:sp>
    </p:spTree>
    <p:extLst>
      <p:ext uri="{BB962C8B-B14F-4D97-AF65-F5344CB8AC3E}">
        <p14:creationId xmlns:p14="http://schemas.microsoft.com/office/powerpoint/2010/main" val="108719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80BD749-A504-7FE0-4C09-AFD794F04E00}"/>
              </a:ext>
            </a:extLst>
          </p:cNvPr>
          <p:cNvGraphicFramePr>
            <a:graphicFrameLocks noGrp="1"/>
          </p:cNvGraphicFramePr>
          <p:nvPr>
            <p:ph idx="1"/>
            <p:extLst>
              <p:ext uri="{D42A27DB-BD31-4B8C-83A1-F6EECF244321}">
                <p14:modId xmlns:p14="http://schemas.microsoft.com/office/powerpoint/2010/main" val="2554171159"/>
              </p:ext>
            </p:extLst>
          </p:nvPr>
        </p:nvGraphicFramePr>
        <p:xfrm>
          <a:off x="1524000" y="1006779"/>
          <a:ext cx="7864998" cy="4844442"/>
        </p:xfrm>
        <a:graphic>
          <a:graphicData uri="http://schemas.openxmlformats.org/drawingml/2006/table">
            <a:tbl>
              <a:tblPr>
                <a:tableStyleId>{5C22544A-7EE6-4342-B048-85BDC9FD1C3A}</a:tableStyleId>
              </a:tblPr>
              <a:tblGrid>
                <a:gridCol w="3113649">
                  <a:extLst>
                    <a:ext uri="{9D8B030D-6E8A-4147-A177-3AD203B41FA5}">
                      <a16:colId xmlns:a16="http://schemas.microsoft.com/office/drawing/2014/main" val="1911266755"/>
                    </a:ext>
                  </a:extLst>
                </a:gridCol>
                <a:gridCol w="1051363">
                  <a:extLst>
                    <a:ext uri="{9D8B030D-6E8A-4147-A177-3AD203B41FA5}">
                      <a16:colId xmlns:a16="http://schemas.microsoft.com/office/drawing/2014/main" val="3708116213"/>
                    </a:ext>
                  </a:extLst>
                </a:gridCol>
                <a:gridCol w="1253547">
                  <a:extLst>
                    <a:ext uri="{9D8B030D-6E8A-4147-A177-3AD203B41FA5}">
                      <a16:colId xmlns:a16="http://schemas.microsoft.com/office/drawing/2014/main" val="2025863552"/>
                    </a:ext>
                  </a:extLst>
                </a:gridCol>
                <a:gridCol w="1112018">
                  <a:extLst>
                    <a:ext uri="{9D8B030D-6E8A-4147-A177-3AD203B41FA5}">
                      <a16:colId xmlns:a16="http://schemas.microsoft.com/office/drawing/2014/main" val="1569745836"/>
                    </a:ext>
                  </a:extLst>
                </a:gridCol>
                <a:gridCol w="1334421">
                  <a:extLst>
                    <a:ext uri="{9D8B030D-6E8A-4147-A177-3AD203B41FA5}">
                      <a16:colId xmlns:a16="http://schemas.microsoft.com/office/drawing/2014/main" val="4197187580"/>
                    </a:ext>
                  </a:extLst>
                </a:gridCol>
              </a:tblGrid>
              <a:tr h="209450">
                <a:tc>
                  <a:txBody>
                    <a:bodyPr/>
                    <a:lstStyle/>
                    <a:p>
                      <a:pPr algn="l" fontAlgn="b">
                        <a:buNone/>
                      </a:pPr>
                      <a:r>
                        <a:rPr lang="en-GB" sz="1000" b="1" u="none" strike="noStrike">
                          <a:effectLst/>
                        </a:rPr>
                        <a:t>University  </a:t>
                      </a:r>
                      <a:endParaRPr lang="en-GB" sz="1000" b="1" i="0" u="none" strike="noStrike">
                        <a:solidFill>
                          <a:srgbClr val="000000"/>
                        </a:solidFill>
                        <a:effectLst/>
                        <a:latin typeface="Aptos Narrow" panose="020B0004020202020204" pitchFamily="34" charset="0"/>
                      </a:endParaRPr>
                    </a:p>
                  </a:txBody>
                  <a:tcPr marL="6038" marR="6038" marT="6038" marB="0" anchor="b"/>
                </a:tc>
                <a:tc>
                  <a:txBody>
                    <a:bodyPr/>
                    <a:lstStyle/>
                    <a:p>
                      <a:pPr algn="r" fontAlgn="b">
                        <a:buNone/>
                      </a:pPr>
                      <a:r>
                        <a:rPr lang="en-GB" sz="1000" b="1" u="none" strike="noStrike">
                          <a:effectLst/>
                        </a:rPr>
                        <a:t>Female</a:t>
                      </a:r>
                      <a:endParaRPr lang="en-GB" sz="1000" b="1" i="0" u="none" strike="noStrike">
                        <a:solidFill>
                          <a:srgbClr val="000000"/>
                        </a:solidFill>
                        <a:effectLst/>
                        <a:latin typeface="Arial" panose="020B0604020202020204" pitchFamily="34" charset="0"/>
                      </a:endParaRPr>
                    </a:p>
                  </a:txBody>
                  <a:tcPr marL="6038" marR="6038" marT="6038" marB="0" anchor="b"/>
                </a:tc>
                <a:tc>
                  <a:txBody>
                    <a:bodyPr/>
                    <a:lstStyle/>
                    <a:p>
                      <a:pPr algn="r" fontAlgn="b">
                        <a:buNone/>
                      </a:pPr>
                      <a:r>
                        <a:rPr lang="en-GB" sz="1000" b="1" u="none" strike="noStrike">
                          <a:effectLst/>
                        </a:rPr>
                        <a:t>Male</a:t>
                      </a:r>
                      <a:endParaRPr lang="en-GB" sz="1000" b="1" i="0" u="none" strike="noStrike">
                        <a:solidFill>
                          <a:srgbClr val="000000"/>
                        </a:solidFill>
                        <a:effectLst/>
                        <a:latin typeface="Arial" panose="020B0604020202020204" pitchFamily="34" charset="0"/>
                      </a:endParaRPr>
                    </a:p>
                  </a:txBody>
                  <a:tcPr marL="6038" marR="6038" marT="6038" marB="0" anchor="b"/>
                </a:tc>
                <a:tc>
                  <a:txBody>
                    <a:bodyPr/>
                    <a:lstStyle/>
                    <a:p>
                      <a:pPr algn="r" fontAlgn="b">
                        <a:buNone/>
                      </a:pPr>
                      <a:r>
                        <a:rPr lang="en-GB" sz="1400" b="1" u="none" strike="noStrike">
                          <a:effectLst/>
                        </a:rPr>
                        <a:t>Unknown</a:t>
                      </a:r>
                      <a:endParaRPr lang="en-GB" sz="1400" b="1" i="0" u="none" strike="noStrike">
                        <a:solidFill>
                          <a:srgbClr val="000000"/>
                        </a:solidFill>
                        <a:effectLst/>
                        <a:latin typeface="Arial" panose="020B0604020202020204" pitchFamily="34" charset="0"/>
                      </a:endParaRPr>
                    </a:p>
                  </a:txBody>
                  <a:tcPr marL="6038" marR="6038" marT="6038" marB="0" anchor="b"/>
                </a:tc>
                <a:tc>
                  <a:txBody>
                    <a:bodyPr/>
                    <a:lstStyle/>
                    <a:p>
                      <a:pPr algn="r" fontAlgn="b">
                        <a:buNone/>
                      </a:pPr>
                      <a:r>
                        <a:rPr lang="en-GB" sz="1400" b="1" u="none" strike="noStrike">
                          <a:effectLst/>
                        </a:rPr>
                        <a:t>Total</a:t>
                      </a:r>
                      <a:endParaRPr lang="en-GB" sz="1400" b="1" i="0" u="none" strike="noStrike">
                        <a:solidFill>
                          <a:srgbClr val="000000"/>
                        </a:solidFill>
                        <a:effectLst/>
                        <a:latin typeface="Arial" panose="020B0604020202020204" pitchFamily="34" charset="0"/>
                      </a:endParaRPr>
                    </a:p>
                  </a:txBody>
                  <a:tcPr marL="6038" marR="6038" marT="6038" marB="0" anchor="b"/>
                </a:tc>
                <a:extLst>
                  <a:ext uri="{0D108BD9-81ED-4DB2-BD59-A6C34878D82A}">
                    <a16:rowId xmlns:a16="http://schemas.microsoft.com/office/drawing/2014/main" val="371553282"/>
                  </a:ext>
                </a:extLst>
              </a:tr>
              <a:tr h="209450">
                <a:tc>
                  <a:txBody>
                    <a:bodyPr/>
                    <a:lstStyle/>
                    <a:p>
                      <a:pPr algn="l" fontAlgn="t">
                        <a:buNone/>
                      </a:pPr>
                      <a:r>
                        <a:rPr lang="en-GB" sz="1000" u="none" strike="noStrike">
                          <a:effectLst/>
                        </a:rPr>
                        <a:t>The University of Aberdeen</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8,980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6,450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15,455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4245247212"/>
                  </a:ext>
                </a:extLst>
              </a:tr>
              <a:tr h="209450">
                <a:tc>
                  <a:txBody>
                    <a:bodyPr/>
                    <a:lstStyle/>
                    <a:p>
                      <a:pPr algn="l" fontAlgn="t">
                        <a:buNone/>
                      </a:pPr>
                      <a:r>
                        <a:rPr lang="en-GB" sz="1000" u="none" strike="noStrike">
                          <a:effectLst/>
                        </a:rPr>
                        <a:t>Abertay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2,360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2,565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4,950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705129008"/>
                  </a:ext>
                </a:extLst>
              </a:tr>
              <a:tr h="209450">
                <a:tc>
                  <a:txBody>
                    <a:bodyPr/>
                    <a:lstStyle/>
                    <a:p>
                      <a:pPr algn="l" fontAlgn="t">
                        <a:buNone/>
                      </a:pPr>
                      <a:r>
                        <a:rPr lang="en-GB" sz="1000" u="none" strike="noStrike">
                          <a:effectLst/>
                        </a:rPr>
                        <a:t>The University of Dundee</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9,850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5,115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14,990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3637902373"/>
                  </a:ext>
                </a:extLst>
              </a:tr>
              <a:tr h="209450">
                <a:tc>
                  <a:txBody>
                    <a:bodyPr/>
                    <a:lstStyle/>
                    <a:p>
                      <a:pPr algn="l" fontAlgn="t">
                        <a:buNone/>
                      </a:pPr>
                      <a:r>
                        <a:rPr lang="en-GB" sz="1000" u="none" strike="noStrike">
                          <a:effectLst/>
                        </a:rPr>
                        <a:t>Edinburgh Napier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7,585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6,640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14,240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534472748"/>
                  </a:ext>
                </a:extLst>
              </a:tr>
              <a:tr h="209450">
                <a:tc>
                  <a:txBody>
                    <a:bodyPr/>
                    <a:lstStyle/>
                    <a:p>
                      <a:pPr algn="l" fontAlgn="t">
                        <a:buNone/>
                      </a:pPr>
                      <a:r>
                        <a:rPr lang="en-GB" sz="1000" u="none" strike="noStrike">
                          <a:effectLst/>
                        </a:rPr>
                        <a:t>The University of Edinburgh</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25,290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15,105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230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40,625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319765365"/>
                  </a:ext>
                </a:extLst>
              </a:tr>
              <a:tr h="209450">
                <a:tc>
                  <a:txBody>
                    <a:bodyPr/>
                    <a:lstStyle/>
                    <a:p>
                      <a:pPr algn="l" fontAlgn="t">
                        <a:buNone/>
                      </a:pPr>
                      <a:r>
                        <a:rPr lang="en-GB" sz="1000" u="none" strike="noStrike">
                          <a:effectLst/>
                        </a:rPr>
                        <a:t>Glasgow Caledonian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12,310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9,645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21,965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1578912337"/>
                  </a:ext>
                </a:extLst>
              </a:tr>
              <a:tr h="209450">
                <a:tc>
                  <a:txBody>
                    <a:bodyPr/>
                    <a:lstStyle/>
                    <a:p>
                      <a:pPr algn="l" fontAlgn="t">
                        <a:buNone/>
                      </a:pPr>
                      <a:r>
                        <a:rPr lang="en-GB" sz="1000" u="none" strike="noStrike">
                          <a:effectLst/>
                        </a:rPr>
                        <a:t>Glasgow School of Art</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1,795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765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80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2,640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80868327"/>
                  </a:ext>
                </a:extLst>
              </a:tr>
              <a:tr h="209450">
                <a:tc>
                  <a:txBody>
                    <a:bodyPr/>
                    <a:lstStyle/>
                    <a:p>
                      <a:pPr algn="l" fontAlgn="t">
                        <a:buNone/>
                      </a:pPr>
                      <a:r>
                        <a:rPr lang="en-GB" sz="1000" u="none" strike="noStrike">
                          <a:effectLst/>
                        </a:rPr>
                        <a:t>The University of Glasgow</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22,775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14,915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435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38,125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4060992838"/>
                  </a:ext>
                </a:extLst>
              </a:tr>
              <a:tr h="148655">
                <a:tc>
                  <a:txBody>
                    <a:bodyPr/>
                    <a:lstStyle/>
                    <a:p>
                      <a:pPr algn="l" fontAlgn="t">
                        <a:buNone/>
                      </a:pPr>
                      <a:r>
                        <a:rPr lang="en-GB" sz="1000" u="none" strike="noStrike">
                          <a:effectLst/>
                        </a:rPr>
                        <a:t>Heriot-Watt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4,165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6,365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140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10,665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559206785"/>
                  </a:ext>
                </a:extLst>
              </a:tr>
              <a:tr h="209450">
                <a:tc>
                  <a:txBody>
                    <a:bodyPr/>
                    <a:lstStyle/>
                    <a:p>
                      <a:pPr algn="l" fontAlgn="t">
                        <a:buNone/>
                      </a:pPr>
                      <a:r>
                        <a:rPr lang="en-GB" sz="1000" u="none" strike="noStrike">
                          <a:effectLst/>
                        </a:rPr>
                        <a:t>The Open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11,820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7,205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19,030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1558705256"/>
                  </a:ext>
                </a:extLst>
              </a:tr>
              <a:tr h="371802">
                <a:tc>
                  <a:txBody>
                    <a:bodyPr/>
                    <a:lstStyle/>
                    <a:p>
                      <a:pPr algn="l" fontAlgn="t">
                        <a:buNone/>
                      </a:pPr>
                      <a:r>
                        <a:rPr lang="en-GB" sz="1000" u="none" strike="noStrike">
                          <a:effectLst/>
                        </a:rPr>
                        <a:t>Queen Margaret University, Edinburgh</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5,315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1,500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6,835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710740534"/>
                  </a:ext>
                </a:extLst>
              </a:tr>
              <a:tr h="209450">
                <a:tc>
                  <a:txBody>
                    <a:bodyPr/>
                    <a:lstStyle/>
                    <a:p>
                      <a:pPr algn="l" fontAlgn="t">
                        <a:buNone/>
                      </a:pPr>
                      <a:r>
                        <a:rPr lang="en-GB" sz="1000" u="none" strike="noStrike">
                          <a:effectLst/>
                        </a:rPr>
                        <a:t>Robert Gordon University</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8,765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5,775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14,585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956905916"/>
                  </a:ext>
                </a:extLst>
              </a:tr>
              <a:tr h="209450">
                <a:tc>
                  <a:txBody>
                    <a:bodyPr/>
                    <a:lstStyle/>
                    <a:p>
                      <a:pPr algn="l" fontAlgn="t">
                        <a:buNone/>
                      </a:pPr>
                      <a:r>
                        <a:rPr lang="en-GB" sz="1000" u="none" strike="noStrike">
                          <a:effectLst/>
                        </a:rPr>
                        <a:t>Royal Conservatoire of Scotland</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475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1,220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3910170537"/>
                  </a:ext>
                </a:extLst>
              </a:tr>
              <a:tr h="209450">
                <a:tc>
                  <a:txBody>
                    <a:bodyPr/>
                    <a:lstStyle/>
                    <a:p>
                      <a:pPr algn="l" fontAlgn="t">
                        <a:buNone/>
                      </a:pPr>
                      <a:r>
                        <a:rPr lang="en-US" sz="1000" u="none" strike="noStrike">
                          <a:effectLst/>
                        </a:rPr>
                        <a:t>The University of St. Andrews</a:t>
                      </a:r>
                      <a:endParaRPr lang="en-US"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7,100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4,745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45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11,895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4219887063"/>
                  </a:ext>
                </a:extLst>
              </a:tr>
              <a:tr h="209450">
                <a:tc>
                  <a:txBody>
                    <a:bodyPr/>
                    <a:lstStyle/>
                    <a:p>
                      <a:pPr algn="l" fontAlgn="t">
                        <a:buNone/>
                      </a:pPr>
                      <a:r>
                        <a:rPr lang="en-GB" sz="1000" u="none" strike="noStrike">
                          <a:effectLst/>
                        </a:rPr>
                        <a:t>SRUC</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1,140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625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30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1,795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3536402844"/>
                  </a:ext>
                </a:extLst>
              </a:tr>
              <a:tr h="209450">
                <a:tc>
                  <a:txBody>
                    <a:bodyPr/>
                    <a:lstStyle/>
                    <a:p>
                      <a:pPr algn="l" fontAlgn="t">
                        <a:buNone/>
                      </a:pPr>
                      <a:r>
                        <a:rPr lang="en-GB" sz="1000" u="none" strike="noStrike">
                          <a:effectLst/>
                        </a:rPr>
                        <a:t>The University of Stirling</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7,690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5,145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30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12,865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336816050"/>
                  </a:ext>
                </a:extLst>
              </a:tr>
              <a:tr h="209450">
                <a:tc>
                  <a:txBody>
                    <a:bodyPr/>
                    <a:lstStyle/>
                    <a:p>
                      <a:pPr algn="l" fontAlgn="t">
                        <a:buNone/>
                      </a:pPr>
                      <a:r>
                        <a:rPr lang="en-GB" sz="1000" u="none" strike="noStrike">
                          <a:effectLst/>
                        </a:rPr>
                        <a:t>The University of Strathclyde</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12,075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11,070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120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23,265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62694136"/>
                  </a:ext>
                </a:extLst>
              </a:tr>
              <a:tr h="371802">
                <a:tc>
                  <a:txBody>
                    <a:bodyPr/>
                    <a:lstStyle/>
                    <a:p>
                      <a:pPr algn="l" fontAlgn="t">
                        <a:buNone/>
                      </a:pPr>
                      <a:r>
                        <a:rPr lang="en-US" sz="1000" u="none" strike="noStrike">
                          <a:effectLst/>
                        </a:rPr>
                        <a:t>University of the Highlands and Islands</a:t>
                      </a:r>
                      <a:endParaRPr lang="en-US"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5,915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3,525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95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9,530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634627064"/>
                  </a:ext>
                </a:extLst>
              </a:tr>
              <a:tr h="371802">
                <a:tc>
                  <a:txBody>
                    <a:bodyPr/>
                    <a:lstStyle/>
                    <a:p>
                      <a:pPr algn="l" fontAlgn="t">
                        <a:buNone/>
                      </a:pPr>
                      <a:r>
                        <a:rPr lang="en-US" sz="1000" u="none" strike="noStrike">
                          <a:effectLst/>
                        </a:rPr>
                        <a:t>The University of the West of Scotland</a:t>
                      </a:r>
                      <a:endParaRPr lang="en-US"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10,195</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6,390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190</a:t>
                      </a:r>
                      <a:endParaRPr lang="en-GB" sz="1000" b="0"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16,780</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2244879880"/>
                  </a:ext>
                </a:extLst>
              </a:tr>
              <a:tr h="209450">
                <a:tc>
                  <a:txBody>
                    <a:bodyPr/>
                    <a:lstStyle/>
                    <a:p>
                      <a:pPr algn="l" fontAlgn="t">
                        <a:buNone/>
                      </a:pPr>
                      <a:r>
                        <a:rPr lang="en-GB" sz="1000" u="none" strike="noStrike">
                          <a:effectLst/>
                        </a:rPr>
                        <a:t>Total</a:t>
                      </a:r>
                      <a:endParaRPr lang="en-GB" sz="1000" b="1"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165,830</a:t>
                      </a:r>
                      <a:endParaRPr lang="en-GB" sz="1000" b="1"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114,020</a:t>
                      </a:r>
                      <a:endParaRPr lang="en-GB" sz="1000" b="1"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1,605</a:t>
                      </a:r>
                      <a:endParaRPr lang="en-GB" sz="1000" b="1" i="0" u="none" strike="noStrike">
                        <a:solidFill>
                          <a:srgbClr val="171413"/>
                        </a:solidFill>
                        <a:effectLst/>
                        <a:latin typeface="Arial" panose="020B0604020202020204" pitchFamily="34" charset="0"/>
                      </a:endParaRPr>
                    </a:p>
                  </a:txBody>
                  <a:tcPr marL="6038" marR="6038" marT="6038" marB="0"/>
                </a:tc>
                <a:tc>
                  <a:txBody>
                    <a:bodyPr/>
                    <a:lstStyle/>
                    <a:p>
                      <a:pPr algn="r" fontAlgn="t">
                        <a:buNone/>
                      </a:pPr>
                      <a:r>
                        <a:rPr lang="en-GB" sz="1000" u="none" strike="noStrike">
                          <a:effectLst/>
                        </a:rPr>
                        <a:t>281,455</a:t>
                      </a:r>
                      <a:endParaRPr lang="en-GB" sz="1000" b="1" i="0" u="none" strike="noStrike">
                        <a:solidFill>
                          <a:srgbClr val="171413"/>
                        </a:solidFill>
                        <a:effectLst/>
                        <a:latin typeface="Arial" panose="020B0604020202020204" pitchFamily="34" charset="0"/>
                      </a:endParaRPr>
                    </a:p>
                  </a:txBody>
                  <a:tcPr marL="6038" marR="6038" marT="6038" marB="0"/>
                </a:tc>
                <a:extLst>
                  <a:ext uri="{0D108BD9-81ED-4DB2-BD59-A6C34878D82A}">
                    <a16:rowId xmlns:a16="http://schemas.microsoft.com/office/drawing/2014/main" val="3137325368"/>
                  </a:ext>
                </a:extLst>
              </a:tr>
            </a:tbl>
          </a:graphicData>
        </a:graphic>
      </p:graphicFrame>
      <p:sp>
        <p:nvSpPr>
          <p:cNvPr id="4" name="Date Placeholder 3">
            <a:extLst>
              <a:ext uri="{FF2B5EF4-FFF2-40B4-BE49-F238E27FC236}">
                <a16:creationId xmlns:a16="http://schemas.microsoft.com/office/drawing/2014/main" id="{CBE02AD9-A180-2EF9-15F8-5B94D4E497FB}"/>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EBA093F9-A693-9F74-7445-742B11254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B86-6D3C-0736-58A5-071B79817C63}"/>
              </a:ext>
            </a:extLst>
          </p:cNvPr>
          <p:cNvSpPr>
            <a:spLocks noGrp="1"/>
          </p:cNvSpPr>
          <p:nvPr>
            <p:ph type="sldNum" sz="quarter" idx="12"/>
          </p:nvPr>
        </p:nvSpPr>
        <p:spPr/>
        <p:txBody>
          <a:bodyPr/>
          <a:lstStyle/>
          <a:p>
            <a:fld id="{437794D7-DC86-9A4E-9C9F-0B324FE8876A}" type="slidenum">
              <a:rPr lang="en-US" smtClean="0"/>
              <a:pPr/>
              <a:t>6</a:t>
            </a:fld>
            <a:endParaRPr lang="en-US"/>
          </a:p>
        </p:txBody>
      </p:sp>
    </p:spTree>
    <p:extLst>
      <p:ext uri="{BB962C8B-B14F-4D97-AF65-F5344CB8AC3E}">
        <p14:creationId xmlns:p14="http://schemas.microsoft.com/office/powerpoint/2010/main" val="98192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77BBC-F5D6-D9B6-506F-8FDC8683C237}"/>
              </a:ext>
            </a:extLst>
          </p:cNvPr>
          <p:cNvSpPr>
            <a:spLocks noGrp="1"/>
          </p:cNvSpPr>
          <p:nvPr>
            <p:ph type="title"/>
          </p:nvPr>
        </p:nvSpPr>
        <p:spPr/>
        <p:txBody>
          <a:bodyPr/>
          <a:lstStyle/>
          <a:p>
            <a:r>
              <a:rPr lang="en-US" sz="3600">
                <a:hlinkClick r:id="rId3"/>
              </a:rPr>
              <a:t>Tertiary Quality Enhancement Framework (TQEF)</a:t>
            </a:r>
            <a:endParaRPr lang="en-GB" sz="3600"/>
          </a:p>
        </p:txBody>
      </p:sp>
      <p:pic>
        <p:nvPicPr>
          <p:cNvPr id="8" name="Content Placeholder 7" descr="A screen shot of a diagram&#10;&#10;AI-generated content may be incorrect.">
            <a:extLst>
              <a:ext uri="{FF2B5EF4-FFF2-40B4-BE49-F238E27FC236}">
                <a16:creationId xmlns:a16="http://schemas.microsoft.com/office/drawing/2014/main" id="{1985A85D-3065-EC3C-5AC3-7415FA49A750}"/>
              </a:ext>
            </a:extLst>
          </p:cNvPr>
          <p:cNvPicPr>
            <a:picLocks noGrp="1" noChangeAspect="1"/>
          </p:cNvPicPr>
          <p:nvPr>
            <p:ph idx="1"/>
          </p:nvPr>
        </p:nvPicPr>
        <p:blipFill>
          <a:blip r:embed="rId4"/>
          <a:stretch>
            <a:fillRect/>
          </a:stretch>
        </p:blipFill>
        <p:spPr>
          <a:xfrm>
            <a:off x="1989883" y="1892300"/>
            <a:ext cx="8001709" cy="3922713"/>
          </a:xfrm>
        </p:spPr>
      </p:pic>
      <p:sp>
        <p:nvSpPr>
          <p:cNvPr id="4" name="Date Placeholder 3">
            <a:extLst>
              <a:ext uri="{FF2B5EF4-FFF2-40B4-BE49-F238E27FC236}">
                <a16:creationId xmlns:a16="http://schemas.microsoft.com/office/drawing/2014/main" id="{C63B0796-E4CC-29A9-660E-4C214C567E59}"/>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CF120CFD-6E93-9C40-2DEC-16A531A24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26B39-E661-5D29-42CE-57CFC21DAB7A}"/>
              </a:ext>
            </a:extLst>
          </p:cNvPr>
          <p:cNvSpPr>
            <a:spLocks noGrp="1"/>
          </p:cNvSpPr>
          <p:nvPr>
            <p:ph type="sldNum" sz="quarter" idx="12"/>
          </p:nvPr>
        </p:nvSpPr>
        <p:spPr/>
        <p:txBody>
          <a:bodyPr/>
          <a:lstStyle/>
          <a:p>
            <a:fld id="{437794D7-DC86-9A4E-9C9F-0B324FE8876A}" type="slidenum">
              <a:rPr lang="en-US" smtClean="0"/>
              <a:pPr/>
              <a:t>7</a:t>
            </a:fld>
            <a:endParaRPr lang="en-US"/>
          </a:p>
        </p:txBody>
      </p:sp>
    </p:spTree>
    <p:extLst>
      <p:ext uri="{BB962C8B-B14F-4D97-AF65-F5344CB8AC3E}">
        <p14:creationId xmlns:p14="http://schemas.microsoft.com/office/powerpoint/2010/main" val="3668433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E01A-5FB9-B663-B7E9-031C80B4E51B}"/>
              </a:ext>
            </a:extLst>
          </p:cNvPr>
          <p:cNvSpPr>
            <a:spLocks noGrp="1"/>
          </p:cNvSpPr>
          <p:nvPr>
            <p:ph type="title"/>
          </p:nvPr>
        </p:nvSpPr>
        <p:spPr/>
        <p:txBody>
          <a:bodyPr/>
          <a:lstStyle/>
          <a:p>
            <a:r>
              <a:rPr lang="en-US" sz="2800"/>
              <a:t>A broken funding model</a:t>
            </a:r>
            <a:endParaRPr lang="en-GB" sz="2800"/>
          </a:p>
        </p:txBody>
      </p:sp>
      <p:sp>
        <p:nvSpPr>
          <p:cNvPr id="3" name="Content Placeholder 2">
            <a:extLst>
              <a:ext uri="{FF2B5EF4-FFF2-40B4-BE49-F238E27FC236}">
                <a16:creationId xmlns:a16="http://schemas.microsoft.com/office/drawing/2014/main" id="{61165A37-CC1E-A31D-D6B8-7E9859C4228A}"/>
              </a:ext>
            </a:extLst>
          </p:cNvPr>
          <p:cNvSpPr>
            <a:spLocks noGrp="1"/>
          </p:cNvSpPr>
          <p:nvPr>
            <p:ph sz="half" idx="1"/>
          </p:nvPr>
        </p:nvSpPr>
        <p:spPr>
          <a:xfrm>
            <a:off x="593364" y="1774879"/>
            <a:ext cx="5181600" cy="2648531"/>
          </a:xfrm>
        </p:spPr>
        <p:txBody>
          <a:bodyPr/>
          <a:lstStyle/>
          <a:p>
            <a:pPr fontAlgn="ctr"/>
            <a:r>
              <a:rPr lang="en-US" dirty="0"/>
              <a:t>Scottish government provides grants for teaching, allocated by the Scottish Funding Council (SFC). </a:t>
            </a:r>
          </a:p>
          <a:p>
            <a:pPr fontAlgn="ctr"/>
            <a:r>
              <a:rPr lang="en-US" dirty="0"/>
              <a:t>“Free education” Tuition fees for Scot-</a:t>
            </a:r>
            <a:r>
              <a:rPr lang="en-US" dirty="0" err="1"/>
              <a:t>dom</a:t>
            </a:r>
            <a:r>
              <a:rPr lang="en-US" dirty="0"/>
              <a:t> students paid by SAAS. Unis cannot charge fees.</a:t>
            </a:r>
          </a:p>
          <a:p>
            <a:pPr marL="285750" indent="-285750"/>
            <a:endParaRPr lang="en-GB" sz="2000" dirty="0">
              <a:ea typeface="Calibri" panose="020F0502020204030204"/>
              <a:cs typeface="Calibri" panose="020F0502020204030204"/>
            </a:endParaRPr>
          </a:p>
          <a:p>
            <a:endParaRPr lang="en-GB" dirty="0"/>
          </a:p>
        </p:txBody>
      </p:sp>
      <p:sp>
        <p:nvSpPr>
          <p:cNvPr id="4" name="Content Placeholder 3">
            <a:extLst>
              <a:ext uri="{FF2B5EF4-FFF2-40B4-BE49-F238E27FC236}">
                <a16:creationId xmlns:a16="http://schemas.microsoft.com/office/drawing/2014/main" id="{16746968-D9EB-4414-B7E1-828FBA2ED74A}"/>
              </a:ext>
            </a:extLst>
          </p:cNvPr>
          <p:cNvSpPr>
            <a:spLocks noGrp="1"/>
          </p:cNvSpPr>
          <p:nvPr>
            <p:ph sz="half" idx="2"/>
          </p:nvPr>
        </p:nvSpPr>
        <p:spPr>
          <a:xfrm>
            <a:off x="5927364" y="1774879"/>
            <a:ext cx="5181600" cy="2545661"/>
          </a:xfrm>
        </p:spPr>
        <p:txBody>
          <a:bodyPr/>
          <a:lstStyle/>
          <a:p>
            <a:r>
              <a:rPr lang="en-US"/>
              <a:t>English system no grants; model based on charging of fees but they have not kept up with inflation</a:t>
            </a:r>
          </a:p>
          <a:p>
            <a:r>
              <a:rPr lang="en-US"/>
              <a:t>Westminster Government has allowed for a small % increase this year and in future years</a:t>
            </a:r>
            <a:endParaRPr lang="en-GB"/>
          </a:p>
        </p:txBody>
      </p:sp>
      <p:sp>
        <p:nvSpPr>
          <p:cNvPr id="5" name="Date Placeholder 4">
            <a:extLst>
              <a:ext uri="{FF2B5EF4-FFF2-40B4-BE49-F238E27FC236}">
                <a16:creationId xmlns:a16="http://schemas.microsoft.com/office/drawing/2014/main" id="{17426C91-3A2F-DF0E-6E31-D4DC31E6869F}"/>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6" name="Footer Placeholder 5">
            <a:extLst>
              <a:ext uri="{FF2B5EF4-FFF2-40B4-BE49-F238E27FC236}">
                <a16:creationId xmlns:a16="http://schemas.microsoft.com/office/drawing/2014/main" id="{D695651E-F7FC-C27D-D791-16FBD46A3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42091-241A-5E4B-340B-CF9EC5DA5C2C}"/>
              </a:ext>
            </a:extLst>
          </p:cNvPr>
          <p:cNvSpPr>
            <a:spLocks noGrp="1"/>
          </p:cNvSpPr>
          <p:nvPr>
            <p:ph type="sldNum" sz="quarter" idx="12"/>
          </p:nvPr>
        </p:nvSpPr>
        <p:spPr/>
        <p:txBody>
          <a:bodyPr/>
          <a:lstStyle/>
          <a:p>
            <a:fld id="{437794D7-DC86-9A4E-9C9F-0B324FE8876A}" type="slidenum">
              <a:rPr lang="en-US" smtClean="0"/>
              <a:pPr/>
              <a:t>8</a:t>
            </a:fld>
            <a:endParaRPr lang="en-US"/>
          </a:p>
        </p:txBody>
      </p:sp>
      <p:sp>
        <p:nvSpPr>
          <p:cNvPr id="8" name="Rectangle: Rounded Corners 7">
            <a:extLst>
              <a:ext uri="{FF2B5EF4-FFF2-40B4-BE49-F238E27FC236}">
                <a16:creationId xmlns:a16="http://schemas.microsoft.com/office/drawing/2014/main" id="{B76ED70B-5802-A7C8-2C12-D22C402CD1E3}"/>
              </a:ext>
            </a:extLst>
          </p:cNvPr>
          <p:cNvSpPr/>
          <p:nvPr/>
        </p:nvSpPr>
        <p:spPr>
          <a:xfrm>
            <a:off x="697230" y="4720590"/>
            <a:ext cx="11132820" cy="11097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Unsustainable funding model</a:t>
            </a:r>
            <a:endParaRPr lang="en-GB" sz="3600"/>
          </a:p>
        </p:txBody>
      </p:sp>
    </p:spTree>
    <p:extLst>
      <p:ext uri="{BB962C8B-B14F-4D97-AF65-F5344CB8AC3E}">
        <p14:creationId xmlns:p14="http://schemas.microsoft.com/office/powerpoint/2010/main" val="90185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9F5657-7634-77CE-5CC5-6EF54F173925}"/>
              </a:ext>
            </a:extLst>
          </p:cNvPr>
          <p:cNvSpPr>
            <a:spLocks noGrp="1"/>
          </p:cNvSpPr>
          <p:nvPr>
            <p:ph type="dt" sz="half" idx="10"/>
          </p:nvPr>
        </p:nvSpPr>
        <p:spPr/>
        <p:txBody>
          <a:bodyPr/>
          <a:lstStyle/>
          <a:p>
            <a:fld id="{CD071B8E-0DD7-5842-950E-3289D9FBABB1}" type="datetime4">
              <a:rPr lang="en-GB" smtClean="0"/>
              <a:pPr/>
              <a:t>25 September 2025</a:t>
            </a:fld>
            <a:endParaRPr lang="en-US"/>
          </a:p>
        </p:txBody>
      </p:sp>
      <p:sp>
        <p:nvSpPr>
          <p:cNvPr id="5" name="Footer Placeholder 4">
            <a:extLst>
              <a:ext uri="{FF2B5EF4-FFF2-40B4-BE49-F238E27FC236}">
                <a16:creationId xmlns:a16="http://schemas.microsoft.com/office/drawing/2014/main" id="{407F6216-46AA-2861-4351-20E743649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53940-F17B-8019-7D81-23FC53B5BCA4}"/>
              </a:ext>
            </a:extLst>
          </p:cNvPr>
          <p:cNvSpPr>
            <a:spLocks noGrp="1"/>
          </p:cNvSpPr>
          <p:nvPr>
            <p:ph type="sldNum" sz="quarter" idx="12"/>
          </p:nvPr>
        </p:nvSpPr>
        <p:spPr/>
        <p:txBody>
          <a:bodyPr/>
          <a:lstStyle/>
          <a:p>
            <a:fld id="{437794D7-DC86-9A4E-9C9F-0B324FE8876A}" type="slidenum">
              <a:rPr lang="en-US" smtClean="0"/>
              <a:pPr/>
              <a:t>9</a:t>
            </a:fld>
            <a:endParaRPr lang="en-US"/>
          </a:p>
        </p:txBody>
      </p:sp>
      <p:sp>
        <p:nvSpPr>
          <p:cNvPr id="7" name="Oval 6">
            <a:extLst>
              <a:ext uri="{FF2B5EF4-FFF2-40B4-BE49-F238E27FC236}">
                <a16:creationId xmlns:a16="http://schemas.microsoft.com/office/drawing/2014/main" id="{F1C6A757-DF3D-23D7-E3F1-188FE65DBEF8}"/>
              </a:ext>
            </a:extLst>
          </p:cNvPr>
          <p:cNvSpPr/>
          <p:nvPr/>
        </p:nvSpPr>
        <p:spPr>
          <a:xfrm>
            <a:off x="1524000" y="1686390"/>
            <a:ext cx="2583712" cy="19670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Aggressive international recruitment</a:t>
            </a:r>
            <a:endParaRPr lang="en-GB"/>
          </a:p>
        </p:txBody>
      </p:sp>
      <p:sp>
        <p:nvSpPr>
          <p:cNvPr id="15" name="Oval 14">
            <a:extLst>
              <a:ext uri="{FF2B5EF4-FFF2-40B4-BE49-F238E27FC236}">
                <a16:creationId xmlns:a16="http://schemas.microsoft.com/office/drawing/2014/main" id="{122A1440-3D8C-4E11-FDE4-79F1E4D4ED1C}"/>
              </a:ext>
            </a:extLst>
          </p:cNvPr>
          <p:cNvSpPr/>
          <p:nvPr/>
        </p:nvSpPr>
        <p:spPr>
          <a:xfrm>
            <a:off x="4942592" y="629596"/>
            <a:ext cx="2583712" cy="19670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Research grants – also very competitive</a:t>
            </a:r>
            <a:endParaRPr lang="en-GB"/>
          </a:p>
        </p:txBody>
      </p:sp>
      <p:sp>
        <p:nvSpPr>
          <p:cNvPr id="16" name="Oval 15">
            <a:extLst>
              <a:ext uri="{FF2B5EF4-FFF2-40B4-BE49-F238E27FC236}">
                <a16:creationId xmlns:a16="http://schemas.microsoft.com/office/drawing/2014/main" id="{3B6B2ECA-CD1D-C54B-18CF-789E56EE2780}"/>
              </a:ext>
            </a:extLst>
          </p:cNvPr>
          <p:cNvSpPr/>
          <p:nvPr/>
        </p:nvSpPr>
        <p:spPr>
          <a:xfrm>
            <a:off x="8361185" y="3827835"/>
            <a:ext cx="2583712" cy="19670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Fundraising/ alumni/ philanthropy</a:t>
            </a:r>
            <a:endParaRPr lang="en-GB"/>
          </a:p>
        </p:txBody>
      </p:sp>
      <p:sp>
        <p:nvSpPr>
          <p:cNvPr id="17" name="Oval 16">
            <a:extLst>
              <a:ext uri="{FF2B5EF4-FFF2-40B4-BE49-F238E27FC236}">
                <a16:creationId xmlns:a16="http://schemas.microsoft.com/office/drawing/2014/main" id="{29612DE9-9A91-257E-33C7-7D07FBEE6306}"/>
              </a:ext>
            </a:extLst>
          </p:cNvPr>
          <p:cNvSpPr/>
          <p:nvPr/>
        </p:nvSpPr>
        <p:spPr>
          <a:xfrm>
            <a:off x="8361185" y="1686390"/>
            <a:ext cx="2583712" cy="19670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Overseas delivery/TNE/ collaborations</a:t>
            </a:r>
            <a:endParaRPr lang="en-GB"/>
          </a:p>
        </p:txBody>
      </p:sp>
      <p:sp>
        <p:nvSpPr>
          <p:cNvPr id="18" name="Oval 17">
            <a:extLst>
              <a:ext uri="{FF2B5EF4-FFF2-40B4-BE49-F238E27FC236}">
                <a16:creationId xmlns:a16="http://schemas.microsoft.com/office/drawing/2014/main" id="{402B3C7E-F686-03A4-DD71-6B67198DF0BE}"/>
              </a:ext>
            </a:extLst>
          </p:cNvPr>
          <p:cNvSpPr/>
          <p:nvPr/>
        </p:nvSpPr>
        <p:spPr>
          <a:xfrm>
            <a:off x="1578486" y="3827836"/>
            <a:ext cx="2583712" cy="19670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Commercial strategies and growth plans</a:t>
            </a:r>
            <a:endParaRPr lang="en-GB"/>
          </a:p>
        </p:txBody>
      </p:sp>
      <p:sp>
        <p:nvSpPr>
          <p:cNvPr id="19" name="Oval 18">
            <a:extLst>
              <a:ext uri="{FF2B5EF4-FFF2-40B4-BE49-F238E27FC236}">
                <a16:creationId xmlns:a16="http://schemas.microsoft.com/office/drawing/2014/main" id="{7E15850D-A36C-C9FC-47DA-ECFA1605F12D}"/>
              </a:ext>
            </a:extLst>
          </p:cNvPr>
          <p:cNvSpPr/>
          <p:nvPr/>
        </p:nvSpPr>
        <p:spPr>
          <a:xfrm>
            <a:off x="4755636" y="2958893"/>
            <a:ext cx="2957623" cy="260497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Unstable model, fluctuating income</a:t>
            </a:r>
            <a:endParaRPr lang="en-GB"/>
          </a:p>
        </p:txBody>
      </p:sp>
    </p:spTree>
    <p:extLst>
      <p:ext uri="{BB962C8B-B14F-4D97-AF65-F5344CB8AC3E}">
        <p14:creationId xmlns:p14="http://schemas.microsoft.com/office/powerpoint/2010/main" val="3420102925"/>
      </p:ext>
    </p:extLst>
  </p:cSld>
  <p:clrMapOvr>
    <a:masterClrMapping/>
  </p:clrMapOvr>
</p:sld>
</file>

<file path=ppt/theme/theme1.xml><?xml version="1.0" encoding="utf-8"?>
<a:theme xmlns:a="http://schemas.openxmlformats.org/drawingml/2006/main" name="1_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E4F55500A3464BB461E3CE04E43BFC" ma:contentTypeVersion="7" ma:contentTypeDescription="Create a new document." ma:contentTypeScope="" ma:versionID="ade00b92a82f9002f761c92ccc571de6">
  <xsd:schema xmlns:xsd="http://www.w3.org/2001/XMLSchema" xmlns:xs="http://www.w3.org/2001/XMLSchema" xmlns:p="http://schemas.microsoft.com/office/2006/metadata/properties" xmlns:ns2="0ef4a550-f32c-49b3-aba5-8052517477b1" targetNamespace="http://schemas.microsoft.com/office/2006/metadata/properties" ma:root="true" ma:fieldsID="2e9451c656422d99634361c3859171cd" ns2:_="">
    <xsd:import namespace="0ef4a550-f32c-49b3-aba5-8052517477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4a550-f32c-49b3-aba5-805251747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76631F-944A-4687-9D7E-C31FD8BF6E64}">
  <ds:schemaRefs>
    <ds:schemaRef ds:uri="http://schemas.microsoft.com/sharepoint/v3/contenttype/forms"/>
  </ds:schemaRefs>
</ds:datastoreItem>
</file>

<file path=customXml/itemProps2.xml><?xml version="1.0" encoding="utf-8"?>
<ds:datastoreItem xmlns:ds="http://schemas.openxmlformats.org/officeDocument/2006/customXml" ds:itemID="{86BE75CD-44DF-451B-8520-D4D142861AF5}">
  <ds:schemaRefs>
    <ds:schemaRef ds:uri="0ef4a550-f32c-49b3-aba5-8052517477b1"/>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48C31C-13CA-40C2-8B22-4411AC0BAE12}">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49</TotalTime>
  <Words>3071</Words>
  <Application>Microsoft Office PowerPoint</Application>
  <PresentationFormat>Widescreen</PresentationFormat>
  <Paragraphs>463</Paragraphs>
  <Slides>32</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Aptos Narrow</vt:lpstr>
      <vt:lpstr>Arial</vt:lpstr>
      <vt:lpstr>Calibri</vt:lpstr>
      <vt:lpstr>Cambria</vt:lpstr>
      <vt:lpstr>Symbol</vt:lpstr>
      <vt:lpstr>1_Office Theme</vt:lpstr>
      <vt:lpstr>Office Theme</vt:lpstr>
      <vt:lpstr>Beyond the classroom: From study  to success in Scottish universities</vt:lpstr>
      <vt:lpstr>Keynote themes</vt:lpstr>
      <vt:lpstr>The challenge and the aspiration</vt:lpstr>
      <vt:lpstr>Scottish sector landscape</vt:lpstr>
      <vt:lpstr>Student recruitment trends </vt:lpstr>
      <vt:lpstr>PowerPoint Presentation</vt:lpstr>
      <vt:lpstr>Tertiary Quality Enhancement Framework (TQEF)</vt:lpstr>
      <vt:lpstr>A broken funding model</vt:lpstr>
      <vt:lpstr>PowerPoint Presentation</vt:lpstr>
      <vt:lpstr>PowerPoint Presentation</vt:lpstr>
      <vt:lpstr>The result….</vt:lpstr>
      <vt:lpstr>Diversity of the student body</vt:lpstr>
      <vt:lpstr>Cost of Living Crisis</vt:lpstr>
      <vt:lpstr>Loneliness and mental health </vt:lpstr>
      <vt:lpstr>AI - friend or foe?</vt:lpstr>
      <vt:lpstr>Student satisfaction scores are good  Overall satisfaction across Scotland: 80.7%  St Andrews and Open University = 90% Staff explaining things well: 92% Courses intellectually stimulating: 87% Skills development:  85% said their degree helps build skills  83% said it prepares them for future careers   </vt:lpstr>
      <vt:lpstr>Graduate outcomes – Scottish universities (2025)</vt:lpstr>
      <vt:lpstr>Creating an exceptional student experience “beyond the classroom” </vt:lpstr>
      <vt:lpstr>Proactivity</vt:lpstr>
      <vt:lpstr>Proactivity: case studies</vt:lpstr>
      <vt:lpstr>Prevention: Identifying and tackling issues before they escalate </vt:lpstr>
      <vt:lpstr>Partnership</vt:lpstr>
      <vt:lpstr>RGU Student Partnership Agreement 2024/25 </vt:lpstr>
      <vt:lpstr>AMOSSHE is a UK wide membership organization which promotes the development and sharing of good practices within Student Services in the UK higher education sector at the national level.   We represent our members' interests by working closely with influential sector groups and policymakers.  Our 800 members contribute their time and expertise to benefit the whole community, and ultimately, the experiences of students.</vt:lpstr>
      <vt:lpstr>Sector wide partnership work</vt:lpstr>
      <vt:lpstr>Prioritisation</vt:lpstr>
      <vt:lpstr>An abundance of charters with no new investment</vt:lpstr>
      <vt:lpstr>PowerPoint Presentation</vt:lpstr>
      <vt:lpstr>PowerPoint Presentation</vt:lpstr>
      <vt:lpstr>Listen, triage and refer model  “No wrong door”  Clear referral pathways (routine, urgent, out of hours)  Clarity on boundaries and limitations  Fundamental training e.g. First Responder, safeguarding, neurodiversity  Build into staff induction and link to progression and promotion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Jill Stevenson (sl)</cp:lastModifiedBy>
  <cp:revision>1</cp:revision>
  <cp:lastPrinted>2024-06-03T20:19:06Z</cp:lastPrinted>
  <dcterms:created xsi:type="dcterms:W3CDTF">2019-06-17T11:08:50Z</dcterms:created>
  <dcterms:modified xsi:type="dcterms:W3CDTF">2025-09-25T11:32:46Z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0x010100CDE4F55500A3464BB461E3CE04E43BFC</vt:lpwstr>
  </property>
  <property fmtid="{D5CDD505-2E9C-101B-9397-08002B2CF9AE}" pid="3" name="Order">
    <vt:r8>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