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25" r:id="rId5"/>
    <p:sldId id="538" r:id="rId6"/>
    <p:sldId id="530" r:id="rId7"/>
    <p:sldId id="539" r:id="rId8"/>
    <p:sldId id="471" r:id="rId9"/>
    <p:sldId id="473" r:id="rId10"/>
    <p:sldId id="515" r:id="rId11"/>
    <p:sldId id="261" r:id="rId12"/>
    <p:sldId id="540" r:id="rId13"/>
    <p:sldId id="501" r:id="rId14"/>
    <p:sldId id="502" r:id="rId15"/>
    <p:sldId id="327" r:id="rId16"/>
    <p:sldId id="537" r:id="rId17"/>
    <p:sldId id="533" r:id="rId18"/>
    <p:sldId id="529" r:id="rId19"/>
    <p:sldId id="509" r:id="rId20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409"/>
    <a:srgbClr val="FF7005"/>
    <a:srgbClr val="009999"/>
    <a:srgbClr val="EEAEA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40"/>
  </p:normalViewPr>
  <p:slideViewPr>
    <p:cSldViewPr snapToGrid="0">
      <p:cViewPr varScale="1">
        <p:scale>
          <a:sx n="107" d="100"/>
          <a:sy n="107" d="100"/>
        </p:scale>
        <p:origin x="2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Sheet1!$F$6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rgbClr val="AC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07D-D246-A078-4E9A41929F14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07D-D246-A078-4E9A41929F14}"/>
              </c:ext>
            </c:extLst>
          </c:dPt>
          <c:dLbls>
            <c:dLbl>
              <c:idx val="0"/>
              <c:layout>
                <c:manualLayout>
                  <c:x val="-0.18219130081037735"/>
                  <c:y val="-8.47758369683973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7D-D246-A078-4E9A41929F14}"/>
                </c:ext>
              </c:extLst>
            </c:dLbl>
            <c:dLbl>
              <c:idx val="1"/>
              <c:layout>
                <c:manualLayout>
                  <c:x val="0.14696536134135232"/>
                  <c:y val="9.85476914067900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7D-D246-A078-4E9A41929F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Sheet1!$E$7:$E$8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Sheet1!$F$7:$F$8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7D-D246-A078-4E9A41929F1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S"/>
          </a:p>
        </c:txPr>
      </c:legendEntry>
      <c:layout>
        <c:manualLayout>
          <c:xMode val="edge"/>
          <c:yMode val="edge"/>
          <c:x val="3.8077237949889292E-2"/>
          <c:y val="0.41118813433395363"/>
          <c:w val="0.19861533641260953"/>
          <c:h val="0.374594435242554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312024041653423"/>
          <c:y val="0.17612795352321886"/>
          <c:w val="0.44540107440348764"/>
          <c:h val="0.7577197242437843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B0C-4250-A91B-9076A686FDD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B0C-4250-A91B-9076A686FD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B0C-4250-A91B-9076A686FDDC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B0C-4250-A91B-9076A686FDDC}"/>
              </c:ext>
            </c:extLst>
          </c:dPt>
          <c:dLbls>
            <c:dLbl>
              <c:idx val="0"/>
              <c:layout>
                <c:manualLayout>
                  <c:x val="-3.6797693474408156E-4"/>
                  <c:y val="0.103728106165832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0C-4250-A91B-9076A686FDDC}"/>
                </c:ext>
              </c:extLst>
            </c:dLbl>
            <c:dLbl>
              <c:idx val="1"/>
              <c:layout>
                <c:manualLayout>
                  <c:x val="-9.870692876569967E-2"/>
                  <c:y val="-0.230434164479440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0C-4250-A91B-9076A686FDDC}"/>
                </c:ext>
              </c:extLst>
            </c:dLbl>
            <c:dLbl>
              <c:idx val="2"/>
              <c:layout>
                <c:manualLayout>
                  <c:x val="7.5390913012485308E-2"/>
                  <c:y val="0.13162583843686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0C-4250-A91B-9076A686FDDC}"/>
                </c:ext>
              </c:extLst>
            </c:dLbl>
            <c:dLbl>
              <c:idx val="3"/>
              <c:layout>
                <c:manualLayout>
                  <c:x val="6.3810045361949373E-5"/>
                  <c:y val="1.19189268008165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504093-8563-44ED-A382-09C09B170456}" type="PERCENTAGE">
                      <a:rPr lang="en-US" sz="1000">
                        <a:solidFill>
                          <a:sysClr val="windowText" lastClr="000000"/>
                        </a:solidFill>
                      </a:rPr>
                      <a:pPr>
                        <a:defRPr sz="1000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B0C-4250-A91B-9076A686F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Sheet1!$A$4:$D$4</c:f>
              <c:strCache>
                <c:ptCount val="4"/>
                <c:pt idx="0">
                  <c:v>Preliminary studies</c:v>
                </c:pt>
                <c:pt idx="1">
                  <c:v>Undergraduate</c:v>
                </c:pt>
                <c:pt idx="2">
                  <c:v>Graduate</c:v>
                </c:pt>
                <c:pt idx="3">
                  <c:v>PhD</c:v>
                </c:pt>
              </c:strCache>
            </c:strRef>
          </c:cat>
          <c:val>
            <c:numRef>
              <c:f>Sheet1!$A$5:$D$5</c:f>
              <c:numCache>
                <c:formatCode>General</c:formatCode>
                <c:ptCount val="4"/>
                <c:pt idx="0">
                  <c:v>3</c:v>
                </c:pt>
                <c:pt idx="1">
                  <c:v>100</c:v>
                </c:pt>
                <c:pt idx="2">
                  <c:v>22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0C-4250-A91B-9076A686FDD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9890893563533182E-2"/>
          <c:y val="0.16203703703703703"/>
          <c:w val="0.29750197072986384"/>
          <c:h val="0.7355329542140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0E7436-AFBE-4AB3-AB7E-9B55F9354F5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399074-6E04-4691-BEBD-F50447BCE63D}">
      <dgm:prSet phldrT="[Text]" custT="1"/>
      <dgm:spPr/>
      <dgm:t>
        <a:bodyPr/>
        <a:lstStyle/>
        <a:p>
          <a:pPr algn="ctr"/>
          <a:r>
            <a:rPr lang="is-IS" sz="2400" dirty="0"/>
            <a:t>January 2018</a:t>
          </a:r>
          <a:endParaRPr lang="en-US" sz="2400" dirty="0"/>
        </a:p>
      </dgm:t>
    </dgm:pt>
    <dgm:pt modelId="{E32B9DBA-5880-40BC-B04B-A151ABD99149}" type="parTrans" cxnId="{EA08827D-6E84-41D6-BB7F-17AE9E1A99D3}">
      <dgm:prSet/>
      <dgm:spPr/>
      <dgm:t>
        <a:bodyPr/>
        <a:lstStyle/>
        <a:p>
          <a:endParaRPr lang="en-US"/>
        </a:p>
      </dgm:t>
    </dgm:pt>
    <dgm:pt modelId="{32FC1783-5A01-43DA-95ED-5F5EB4C2D242}" type="sibTrans" cxnId="{EA08827D-6E84-41D6-BB7F-17AE9E1A99D3}">
      <dgm:prSet/>
      <dgm:spPr/>
      <dgm:t>
        <a:bodyPr/>
        <a:lstStyle/>
        <a:p>
          <a:endParaRPr lang="en-US"/>
        </a:p>
      </dgm:t>
    </dgm:pt>
    <dgm:pt modelId="{1304F4C2-9D46-4ABB-BBDD-2AC6CDE16790}">
      <dgm:prSet phldrT="[Text]" custT="1"/>
      <dgm:spPr/>
      <dgm:t>
        <a:bodyPr/>
        <a:lstStyle/>
        <a:p>
          <a:pPr algn="ctr"/>
          <a:r>
            <a:rPr lang="is-IS" sz="2400" dirty="0">
              <a:solidFill>
                <a:schemeClr val="tx1"/>
              </a:solidFill>
            </a:rPr>
            <a:t>August </a:t>
          </a:r>
        </a:p>
        <a:p>
          <a:pPr algn="ctr"/>
          <a:r>
            <a:rPr lang="is-IS" sz="2400" dirty="0">
              <a:solidFill>
                <a:schemeClr val="tx1"/>
              </a:solidFill>
            </a:rPr>
            <a:t>2020</a:t>
          </a:r>
          <a:endParaRPr lang="en-US" sz="2400" dirty="0">
            <a:solidFill>
              <a:schemeClr val="tx1"/>
            </a:solidFill>
          </a:endParaRPr>
        </a:p>
      </dgm:t>
    </dgm:pt>
    <dgm:pt modelId="{DF7FCE92-8A42-4C3C-BA98-3E8E1D2558D1}" type="parTrans" cxnId="{0FEEDB96-B3DC-4FAC-A893-9DCA1E9564AB}">
      <dgm:prSet/>
      <dgm:spPr/>
      <dgm:t>
        <a:bodyPr/>
        <a:lstStyle/>
        <a:p>
          <a:endParaRPr lang="en-US"/>
        </a:p>
      </dgm:t>
    </dgm:pt>
    <dgm:pt modelId="{4FCBDECC-76DF-4F33-A385-B019306E3232}" type="sibTrans" cxnId="{0FEEDB96-B3DC-4FAC-A893-9DCA1E9564AB}">
      <dgm:prSet/>
      <dgm:spPr/>
      <dgm:t>
        <a:bodyPr/>
        <a:lstStyle/>
        <a:p>
          <a:endParaRPr lang="en-US"/>
        </a:p>
      </dgm:t>
    </dgm:pt>
    <dgm:pt modelId="{AE4E876B-DB71-4D43-AFD4-46BA928786CD}">
      <dgm:prSet phldrT="[Text]" custT="1"/>
      <dgm:spPr/>
      <dgm:t>
        <a:bodyPr/>
        <a:lstStyle/>
        <a:p>
          <a:pPr algn="ctr"/>
          <a:r>
            <a:rPr lang="is-IS" sz="2400" dirty="0">
              <a:solidFill>
                <a:schemeClr val="tx1"/>
              </a:solidFill>
            </a:rPr>
            <a:t>August</a:t>
          </a:r>
        </a:p>
        <a:p>
          <a:pPr algn="ctr"/>
          <a:r>
            <a:rPr lang="is-IS" sz="2400" dirty="0">
              <a:solidFill>
                <a:schemeClr val="tx1"/>
              </a:solidFill>
            </a:rPr>
            <a:t>2022</a:t>
          </a:r>
          <a:endParaRPr lang="en-US" sz="2400" dirty="0">
            <a:solidFill>
              <a:schemeClr val="tx1"/>
            </a:solidFill>
          </a:endParaRPr>
        </a:p>
      </dgm:t>
    </dgm:pt>
    <dgm:pt modelId="{912EF11B-0BFD-4141-8F99-2867CC27BAD6}" type="parTrans" cxnId="{ADE69083-BC7D-427A-8CC9-118F08C5EDDE}">
      <dgm:prSet/>
      <dgm:spPr/>
      <dgm:t>
        <a:bodyPr/>
        <a:lstStyle/>
        <a:p>
          <a:endParaRPr lang="en-US"/>
        </a:p>
      </dgm:t>
    </dgm:pt>
    <dgm:pt modelId="{40E52E78-F8DD-432A-9E52-A463C5E7241A}" type="sibTrans" cxnId="{ADE69083-BC7D-427A-8CC9-118F08C5EDDE}">
      <dgm:prSet/>
      <dgm:spPr/>
      <dgm:t>
        <a:bodyPr/>
        <a:lstStyle/>
        <a:p>
          <a:endParaRPr lang="en-US"/>
        </a:p>
      </dgm:t>
    </dgm:pt>
    <dgm:pt modelId="{12B6E207-5FD3-4FAE-991F-8B4DD893A037}">
      <dgm:prSet phldrT="[Text]" custT="1"/>
      <dgm:spPr/>
      <dgm:t>
        <a:bodyPr/>
        <a:lstStyle/>
        <a:p>
          <a:pPr algn="ctr"/>
          <a:r>
            <a:rPr lang="is-IS" sz="2400" dirty="0">
              <a:solidFill>
                <a:schemeClr val="tx1"/>
              </a:solidFill>
            </a:rPr>
            <a:t>August 2025</a:t>
          </a:r>
          <a:endParaRPr lang="en-US" sz="2400" dirty="0">
            <a:solidFill>
              <a:schemeClr val="tx1"/>
            </a:solidFill>
          </a:endParaRPr>
        </a:p>
      </dgm:t>
    </dgm:pt>
    <dgm:pt modelId="{5BCEA575-53C5-4B7A-898E-1167B72DA5D4}" type="parTrans" cxnId="{2841F89C-7A85-40EA-8064-7D6923891920}">
      <dgm:prSet/>
      <dgm:spPr/>
      <dgm:t>
        <a:bodyPr/>
        <a:lstStyle/>
        <a:p>
          <a:endParaRPr lang="en-US"/>
        </a:p>
      </dgm:t>
    </dgm:pt>
    <dgm:pt modelId="{773D8714-E3DB-4B38-B3BF-841415343D03}" type="sibTrans" cxnId="{2841F89C-7A85-40EA-8064-7D6923891920}">
      <dgm:prSet/>
      <dgm:spPr/>
      <dgm:t>
        <a:bodyPr/>
        <a:lstStyle/>
        <a:p>
          <a:endParaRPr lang="en-US"/>
        </a:p>
      </dgm:t>
    </dgm:pt>
    <dgm:pt modelId="{0E98F9CA-21B3-4854-96BD-72AE872D40FC}" type="pres">
      <dgm:prSet presAssocID="{9F0E7436-AFBE-4AB3-AB7E-9B55F9354F53}" presName="rootnode" presStyleCnt="0">
        <dgm:presLayoutVars>
          <dgm:chMax/>
          <dgm:chPref/>
          <dgm:dir/>
          <dgm:animLvl val="lvl"/>
        </dgm:presLayoutVars>
      </dgm:prSet>
      <dgm:spPr/>
    </dgm:pt>
    <dgm:pt modelId="{51DD5C6E-78D4-476B-A291-FB80523E78F1}" type="pres">
      <dgm:prSet presAssocID="{8F399074-6E04-4691-BEBD-F50447BCE63D}" presName="composite" presStyleCnt="0"/>
      <dgm:spPr/>
    </dgm:pt>
    <dgm:pt modelId="{806CCD28-3D51-4A86-9542-A11228F7A326}" type="pres">
      <dgm:prSet presAssocID="{8F399074-6E04-4691-BEBD-F50447BCE63D}" presName="LShape" presStyleLbl="alignNode1" presStyleIdx="0" presStyleCnt="7"/>
      <dgm:spPr/>
    </dgm:pt>
    <dgm:pt modelId="{0F6DCB86-05E1-46DC-B703-B7C8C18CD4E3}" type="pres">
      <dgm:prSet presAssocID="{8F399074-6E04-4691-BEBD-F50447BCE63D}" presName="ParentText" presStyleLbl="revTx" presStyleIdx="0" presStyleCnt="4" custLinFactNeighborX="1736" custLinFactNeighborY="-66002">
        <dgm:presLayoutVars>
          <dgm:chMax val="0"/>
          <dgm:chPref val="0"/>
          <dgm:bulletEnabled val="1"/>
        </dgm:presLayoutVars>
      </dgm:prSet>
      <dgm:spPr/>
    </dgm:pt>
    <dgm:pt modelId="{A8B686BC-D2AB-4671-9434-C8C94D58E1C4}" type="pres">
      <dgm:prSet presAssocID="{8F399074-6E04-4691-BEBD-F50447BCE63D}" presName="Triangle" presStyleLbl="alignNode1" presStyleIdx="1" presStyleCnt="7"/>
      <dgm:spPr/>
    </dgm:pt>
    <dgm:pt modelId="{C4D1F253-66AA-448A-9492-27E6A2AE9E46}" type="pres">
      <dgm:prSet presAssocID="{32FC1783-5A01-43DA-95ED-5F5EB4C2D242}" presName="sibTrans" presStyleCnt="0"/>
      <dgm:spPr/>
    </dgm:pt>
    <dgm:pt modelId="{A40DC625-CA0D-4A53-986A-2C876001671C}" type="pres">
      <dgm:prSet presAssocID="{32FC1783-5A01-43DA-95ED-5F5EB4C2D242}" presName="space" presStyleCnt="0"/>
      <dgm:spPr/>
    </dgm:pt>
    <dgm:pt modelId="{F1E134D4-7852-44D0-AC41-198FC576643A}" type="pres">
      <dgm:prSet presAssocID="{1304F4C2-9D46-4ABB-BBDD-2AC6CDE16790}" presName="composite" presStyleCnt="0"/>
      <dgm:spPr/>
    </dgm:pt>
    <dgm:pt modelId="{A5E0A71C-527F-40CC-9B5D-64C7C0747742}" type="pres">
      <dgm:prSet presAssocID="{1304F4C2-9D46-4ABB-BBDD-2AC6CDE16790}" presName="LShape" presStyleLbl="alignNode1" presStyleIdx="2" presStyleCnt="7"/>
      <dgm:spPr/>
    </dgm:pt>
    <dgm:pt modelId="{AA57D7AD-50EA-4CEB-A057-7CFA6127F656}" type="pres">
      <dgm:prSet presAssocID="{1304F4C2-9D46-4ABB-BBDD-2AC6CDE16790}" presName="ParentText" presStyleLbl="revTx" presStyleIdx="1" presStyleCnt="4" custLinFactNeighborX="1579" custLinFactNeighborY="-73551">
        <dgm:presLayoutVars>
          <dgm:chMax val="0"/>
          <dgm:chPref val="0"/>
          <dgm:bulletEnabled val="1"/>
        </dgm:presLayoutVars>
      </dgm:prSet>
      <dgm:spPr/>
    </dgm:pt>
    <dgm:pt modelId="{75E02602-7CA9-49C9-88DF-E645F9708771}" type="pres">
      <dgm:prSet presAssocID="{1304F4C2-9D46-4ABB-BBDD-2AC6CDE16790}" presName="Triangle" presStyleLbl="alignNode1" presStyleIdx="3" presStyleCnt="7"/>
      <dgm:spPr/>
    </dgm:pt>
    <dgm:pt modelId="{459804F7-6AF4-4313-BE00-53B17CDC3B88}" type="pres">
      <dgm:prSet presAssocID="{4FCBDECC-76DF-4F33-A385-B019306E3232}" presName="sibTrans" presStyleCnt="0"/>
      <dgm:spPr/>
    </dgm:pt>
    <dgm:pt modelId="{9454FD9B-865A-4897-B9B2-5C0B9AE6FFAF}" type="pres">
      <dgm:prSet presAssocID="{4FCBDECC-76DF-4F33-A385-B019306E3232}" presName="space" presStyleCnt="0"/>
      <dgm:spPr/>
    </dgm:pt>
    <dgm:pt modelId="{C0CF2AFE-6A77-41E9-9443-76A4257B7B7D}" type="pres">
      <dgm:prSet presAssocID="{AE4E876B-DB71-4D43-AFD4-46BA928786CD}" presName="composite" presStyleCnt="0"/>
      <dgm:spPr/>
    </dgm:pt>
    <dgm:pt modelId="{3CA6E12C-50C4-41D2-A674-746D7CFD22E6}" type="pres">
      <dgm:prSet presAssocID="{AE4E876B-DB71-4D43-AFD4-46BA928786CD}" presName="LShape" presStyleLbl="alignNode1" presStyleIdx="4" presStyleCnt="7"/>
      <dgm:spPr/>
    </dgm:pt>
    <dgm:pt modelId="{1510A8CC-FC50-4C93-9FB0-5BF50A7D189F}" type="pres">
      <dgm:prSet presAssocID="{AE4E876B-DB71-4D43-AFD4-46BA928786CD}" presName="ParentText" presStyleLbl="revTx" presStyleIdx="2" presStyleCnt="4" custLinFactNeighborX="1424" custLinFactNeighborY="-74189">
        <dgm:presLayoutVars>
          <dgm:chMax val="0"/>
          <dgm:chPref val="0"/>
          <dgm:bulletEnabled val="1"/>
        </dgm:presLayoutVars>
      </dgm:prSet>
      <dgm:spPr/>
    </dgm:pt>
    <dgm:pt modelId="{92F47907-0F52-486D-9750-2823AED50E55}" type="pres">
      <dgm:prSet presAssocID="{AE4E876B-DB71-4D43-AFD4-46BA928786CD}" presName="Triangle" presStyleLbl="alignNode1" presStyleIdx="5" presStyleCnt="7"/>
      <dgm:spPr/>
    </dgm:pt>
    <dgm:pt modelId="{2442EA70-F80B-4AAF-BF35-043207A14E2C}" type="pres">
      <dgm:prSet presAssocID="{40E52E78-F8DD-432A-9E52-A463C5E7241A}" presName="sibTrans" presStyleCnt="0"/>
      <dgm:spPr/>
    </dgm:pt>
    <dgm:pt modelId="{5A2D0C75-75F3-47B5-94E6-4BD6410A5DF3}" type="pres">
      <dgm:prSet presAssocID="{40E52E78-F8DD-432A-9E52-A463C5E7241A}" presName="space" presStyleCnt="0"/>
      <dgm:spPr/>
    </dgm:pt>
    <dgm:pt modelId="{685CFDCE-D167-46AD-A413-A8353AD41C0C}" type="pres">
      <dgm:prSet presAssocID="{12B6E207-5FD3-4FAE-991F-8B4DD893A037}" presName="composite" presStyleCnt="0"/>
      <dgm:spPr/>
    </dgm:pt>
    <dgm:pt modelId="{FC9352F9-71F3-4D9A-8AA3-9DE3A5DA80BC}" type="pres">
      <dgm:prSet presAssocID="{12B6E207-5FD3-4FAE-991F-8B4DD893A037}" presName="LShape" presStyleLbl="alignNode1" presStyleIdx="6" presStyleCnt="7"/>
      <dgm:spPr>
        <a:solidFill>
          <a:schemeClr val="bg2">
            <a:lumMod val="75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</dgm:pt>
    <dgm:pt modelId="{6B3F0672-C37E-4FCA-8797-2CC7D3AD2E69}" type="pres">
      <dgm:prSet presAssocID="{12B6E207-5FD3-4FAE-991F-8B4DD893A037}" presName="ParentText" presStyleLbl="revTx" presStyleIdx="3" presStyleCnt="4" custLinFactNeighborX="-1157" custLinFactNeighborY="-69961">
        <dgm:presLayoutVars>
          <dgm:chMax val="0"/>
          <dgm:chPref val="0"/>
          <dgm:bulletEnabled val="1"/>
        </dgm:presLayoutVars>
      </dgm:prSet>
      <dgm:spPr/>
    </dgm:pt>
  </dgm:ptLst>
  <dgm:cxnLst>
    <dgm:cxn modelId="{C6D93B00-1E46-4592-803D-F44F4F587918}" type="presOf" srcId="{1304F4C2-9D46-4ABB-BBDD-2AC6CDE16790}" destId="{AA57D7AD-50EA-4CEB-A057-7CFA6127F656}" srcOrd="0" destOrd="0" presId="urn:microsoft.com/office/officeart/2009/3/layout/StepUpProcess"/>
    <dgm:cxn modelId="{EA08827D-6E84-41D6-BB7F-17AE9E1A99D3}" srcId="{9F0E7436-AFBE-4AB3-AB7E-9B55F9354F53}" destId="{8F399074-6E04-4691-BEBD-F50447BCE63D}" srcOrd="0" destOrd="0" parTransId="{E32B9DBA-5880-40BC-B04B-A151ABD99149}" sibTransId="{32FC1783-5A01-43DA-95ED-5F5EB4C2D242}"/>
    <dgm:cxn modelId="{ADE69083-BC7D-427A-8CC9-118F08C5EDDE}" srcId="{9F0E7436-AFBE-4AB3-AB7E-9B55F9354F53}" destId="{AE4E876B-DB71-4D43-AFD4-46BA928786CD}" srcOrd="2" destOrd="0" parTransId="{912EF11B-0BFD-4141-8F99-2867CC27BAD6}" sibTransId="{40E52E78-F8DD-432A-9E52-A463C5E7241A}"/>
    <dgm:cxn modelId="{21445693-090F-4725-A112-571C63BC0D73}" type="presOf" srcId="{AE4E876B-DB71-4D43-AFD4-46BA928786CD}" destId="{1510A8CC-FC50-4C93-9FB0-5BF50A7D189F}" srcOrd="0" destOrd="0" presId="urn:microsoft.com/office/officeart/2009/3/layout/StepUpProcess"/>
    <dgm:cxn modelId="{0FEEDB96-B3DC-4FAC-A893-9DCA1E9564AB}" srcId="{9F0E7436-AFBE-4AB3-AB7E-9B55F9354F53}" destId="{1304F4C2-9D46-4ABB-BBDD-2AC6CDE16790}" srcOrd="1" destOrd="0" parTransId="{DF7FCE92-8A42-4C3C-BA98-3E8E1D2558D1}" sibTransId="{4FCBDECC-76DF-4F33-A385-B019306E3232}"/>
    <dgm:cxn modelId="{47682997-B8AE-4BF6-B5BE-FAC18F0F9CA9}" type="presOf" srcId="{8F399074-6E04-4691-BEBD-F50447BCE63D}" destId="{0F6DCB86-05E1-46DC-B703-B7C8C18CD4E3}" srcOrd="0" destOrd="0" presId="urn:microsoft.com/office/officeart/2009/3/layout/StepUpProcess"/>
    <dgm:cxn modelId="{2841F89C-7A85-40EA-8064-7D6923891920}" srcId="{9F0E7436-AFBE-4AB3-AB7E-9B55F9354F53}" destId="{12B6E207-5FD3-4FAE-991F-8B4DD893A037}" srcOrd="3" destOrd="0" parTransId="{5BCEA575-53C5-4B7A-898E-1167B72DA5D4}" sibTransId="{773D8714-E3DB-4B38-B3BF-841415343D03}"/>
    <dgm:cxn modelId="{0946DCBA-62E3-492E-A77F-E065A5EF1792}" type="presOf" srcId="{12B6E207-5FD3-4FAE-991F-8B4DD893A037}" destId="{6B3F0672-C37E-4FCA-8797-2CC7D3AD2E69}" srcOrd="0" destOrd="0" presId="urn:microsoft.com/office/officeart/2009/3/layout/StepUpProcess"/>
    <dgm:cxn modelId="{66F91AC8-5BB0-470A-BBA6-4663B63954C0}" type="presOf" srcId="{9F0E7436-AFBE-4AB3-AB7E-9B55F9354F53}" destId="{0E98F9CA-21B3-4854-96BD-72AE872D40FC}" srcOrd="0" destOrd="0" presId="urn:microsoft.com/office/officeart/2009/3/layout/StepUpProcess"/>
    <dgm:cxn modelId="{D96DF8FD-2258-4FD0-8DA6-902BA497FD93}" type="presParOf" srcId="{0E98F9CA-21B3-4854-96BD-72AE872D40FC}" destId="{51DD5C6E-78D4-476B-A291-FB80523E78F1}" srcOrd="0" destOrd="0" presId="urn:microsoft.com/office/officeart/2009/3/layout/StepUpProcess"/>
    <dgm:cxn modelId="{9F387C10-308D-48CF-9E9F-7F29DBFA16F2}" type="presParOf" srcId="{51DD5C6E-78D4-476B-A291-FB80523E78F1}" destId="{806CCD28-3D51-4A86-9542-A11228F7A326}" srcOrd="0" destOrd="0" presId="urn:microsoft.com/office/officeart/2009/3/layout/StepUpProcess"/>
    <dgm:cxn modelId="{1A7E7D14-0DE6-4D1E-92A1-BE9319C1C686}" type="presParOf" srcId="{51DD5C6E-78D4-476B-A291-FB80523E78F1}" destId="{0F6DCB86-05E1-46DC-B703-B7C8C18CD4E3}" srcOrd="1" destOrd="0" presId="urn:microsoft.com/office/officeart/2009/3/layout/StepUpProcess"/>
    <dgm:cxn modelId="{1A35A412-9CD8-4714-B204-A33B7B00AA91}" type="presParOf" srcId="{51DD5C6E-78D4-476B-A291-FB80523E78F1}" destId="{A8B686BC-D2AB-4671-9434-C8C94D58E1C4}" srcOrd="2" destOrd="0" presId="urn:microsoft.com/office/officeart/2009/3/layout/StepUpProcess"/>
    <dgm:cxn modelId="{C8991A5B-277E-43B1-BE03-818C4C383BAF}" type="presParOf" srcId="{0E98F9CA-21B3-4854-96BD-72AE872D40FC}" destId="{C4D1F253-66AA-448A-9492-27E6A2AE9E46}" srcOrd="1" destOrd="0" presId="urn:microsoft.com/office/officeart/2009/3/layout/StepUpProcess"/>
    <dgm:cxn modelId="{DA070CD4-DB5A-4DEE-84A8-7D9570727842}" type="presParOf" srcId="{C4D1F253-66AA-448A-9492-27E6A2AE9E46}" destId="{A40DC625-CA0D-4A53-986A-2C876001671C}" srcOrd="0" destOrd="0" presId="urn:microsoft.com/office/officeart/2009/3/layout/StepUpProcess"/>
    <dgm:cxn modelId="{A1E1F242-98BC-47F1-83A6-AE8C33248F56}" type="presParOf" srcId="{0E98F9CA-21B3-4854-96BD-72AE872D40FC}" destId="{F1E134D4-7852-44D0-AC41-198FC576643A}" srcOrd="2" destOrd="0" presId="urn:microsoft.com/office/officeart/2009/3/layout/StepUpProcess"/>
    <dgm:cxn modelId="{7BF0974F-8A4B-41CD-86A1-72E7DB93148A}" type="presParOf" srcId="{F1E134D4-7852-44D0-AC41-198FC576643A}" destId="{A5E0A71C-527F-40CC-9B5D-64C7C0747742}" srcOrd="0" destOrd="0" presId="urn:microsoft.com/office/officeart/2009/3/layout/StepUpProcess"/>
    <dgm:cxn modelId="{E7F88875-BBDF-4069-B2B9-5B70D1BF4DCD}" type="presParOf" srcId="{F1E134D4-7852-44D0-AC41-198FC576643A}" destId="{AA57D7AD-50EA-4CEB-A057-7CFA6127F656}" srcOrd="1" destOrd="0" presId="urn:microsoft.com/office/officeart/2009/3/layout/StepUpProcess"/>
    <dgm:cxn modelId="{47253182-C9DB-4A4E-90B1-019F5A8DC5D8}" type="presParOf" srcId="{F1E134D4-7852-44D0-AC41-198FC576643A}" destId="{75E02602-7CA9-49C9-88DF-E645F9708771}" srcOrd="2" destOrd="0" presId="urn:microsoft.com/office/officeart/2009/3/layout/StepUpProcess"/>
    <dgm:cxn modelId="{312E5903-26FF-42AB-B592-8204461D636A}" type="presParOf" srcId="{0E98F9CA-21B3-4854-96BD-72AE872D40FC}" destId="{459804F7-6AF4-4313-BE00-53B17CDC3B88}" srcOrd="3" destOrd="0" presId="urn:microsoft.com/office/officeart/2009/3/layout/StepUpProcess"/>
    <dgm:cxn modelId="{9D0186FC-36D1-48ED-8C76-59218636BF8D}" type="presParOf" srcId="{459804F7-6AF4-4313-BE00-53B17CDC3B88}" destId="{9454FD9B-865A-4897-B9B2-5C0B9AE6FFAF}" srcOrd="0" destOrd="0" presId="urn:microsoft.com/office/officeart/2009/3/layout/StepUpProcess"/>
    <dgm:cxn modelId="{FF371B74-EC23-496A-9274-CAE0DD28033F}" type="presParOf" srcId="{0E98F9CA-21B3-4854-96BD-72AE872D40FC}" destId="{C0CF2AFE-6A77-41E9-9443-76A4257B7B7D}" srcOrd="4" destOrd="0" presId="urn:microsoft.com/office/officeart/2009/3/layout/StepUpProcess"/>
    <dgm:cxn modelId="{BC6A01B7-551C-47CA-BE08-E91FEDAD9B4B}" type="presParOf" srcId="{C0CF2AFE-6A77-41E9-9443-76A4257B7B7D}" destId="{3CA6E12C-50C4-41D2-A674-746D7CFD22E6}" srcOrd="0" destOrd="0" presId="urn:microsoft.com/office/officeart/2009/3/layout/StepUpProcess"/>
    <dgm:cxn modelId="{D6E8041E-A838-4FEA-AFFE-4C0478F11FA4}" type="presParOf" srcId="{C0CF2AFE-6A77-41E9-9443-76A4257B7B7D}" destId="{1510A8CC-FC50-4C93-9FB0-5BF50A7D189F}" srcOrd="1" destOrd="0" presId="urn:microsoft.com/office/officeart/2009/3/layout/StepUpProcess"/>
    <dgm:cxn modelId="{A58B8409-4C87-46D9-A528-B3280BC2C365}" type="presParOf" srcId="{C0CF2AFE-6A77-41E9-9443-76A4257B7B7D}" destId="{92F47907-0F52-486D-9750-2823AED50E55}" srcOrd="2" destOrd="0" presId="urn:microsoft.com/office/officeart/2009/3/layout/StepUpProcess"/>
    <dgm:cxn modelId="{A25731D8-39DB-4933-8677-B3978DD1A19E}" type="presParOf" srcId="{0E98F9CA-21B3-4854-96BD-72AE872D40FC}" destId="{2442EA70-F80B-4AAF-BF35-043207A14E2C}" srcOrd="5" destOrd="0" presId="urn:microsoft.com/office/officeart/2009/3/layout/StepUpProcess"/>
    <dgm:cxn modelId="{6FFA6B88-1D37-4EE1-A718-00D293D8770C}" type="presParOf" srcId="{2442EA70-F80B-4AAF-BF35-043207A14E2C}" destId="{5A2D0C75-75F3-47B5-94E6-4BD6410A5DF3}" srcOrd="0" destOrd="0" presId="urn:microsoft.com/office/officeart/2009/3/layout/StepUpProcess"/>
    <dgm:cxn modelId="{78F888A9-C5D6-40B5-BC2C-730D9AA25EFA}" type="presParOf" srcId="{0E98F9CA-21B3-4854-96BD-72AE872D40FC}" destId="{685CFDCE-D167-46AD-A413-A8353AD41C0C}" srcOrd="6" destOrd="0" presId="urn:microsoft.com/office/officeart/2009/3/layout/StepUpProcess"/>
    <dgm:cxn modelId="{B68B2425-8E4F-4C54-A972-469478F0610C}" type="presParOf" srcId="{685CFDCE-D167-46AD-A413-A8353AD41C0C}" destId="{FC9352F9-71F3-4D9A-8AA3-9DE3A5DA80BC}" srcOrd="0" destOrd="0" presId="urn:microsoft.com/office/officeart/2009/3/layout/StepUpProcess"/>
    <dgm:cxn modelId="{CCA4DA40-3D2A-47AC-A1E8-61C97F785309}" type="presParOf" srcId="{685CFDCE-D167-46AD-A413-A8353AD41C0C}" destId="{6B3F0672-C37E-4FCA-8797-2CC7D3AD2E6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CCD28-3D51-4A86-9542-A11228F7A326}">
      <dsp:nvSpPr>
        <dsp:cNvPr id="0" name=""/>
        <dsp:cNvSpPr/>
      </dsp:nvSpPr>
      <dsp:spPr>
        <a:xfrm rot="5400000">
          <a:off x="375684" y="2267702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DCB86-05E1-46DC-B703-B7C8C18CD4E3}">
      <dsp:nvSpPr>
        <dsp:cNvPr id="0" name=""/>
        <dsp:cNvSpPr/>
      </dsp:nvSpPr>
      <dsp:spPr>
        <a:xfrm>
          <a:off x="216345" y="1846914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/>
            <a:t>January 2018</a:t>
          </a:r>
          <a:endParaRPr lang="en-US" sz="2400" kern="1200" dirty="0"/>
        </a:p>
      </dsp:txBody>
      <dsp:txXfrm>
        <a:off x="216345" y="1846914"/>
        <a:ext cx="1699498" cy="1489710"/>
      </dsp:txXfrm>
    </dsp:sp>
    <dsp:sp modelId="{A8B686BC-D2AB-4671-9434-C8C94D58E1C4}">
      <dsp:nvSpPr>
        <dsp:cNvPr id="0" name=""/>
        <dsp:cNvSpPr/>
      </dsp:nvSpPr>
      <dsp:spPr>
        <a:xfrm>
          <a:off x="1565680" y="2129113"/>
          <a:ext cx="320660" cy="3206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0A71C-527F-40CC-9B5D-64C7C0747742}">
      <dsp:nvSpPr>
        <dsp:cNvPr id="0" name=""/>
        <dsp:cNvSpPr/>
      </dsp:nvSpPr>
      <dsp:spPr>
        <a:xfrm rot="5400000">
          <a:off x="2456202" y="1752876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7D7AD-50EA-4CEB-A057-7CFA6127F656}">
      <dsp:nvSpPr>
        <dsp:cNvPr id="0" name=""/>
        <dsp:cNvSpPr/>
      </dsp:nvSpPr>
      <dsp:spPr>
        <a:xfrm>
          <a:off x="2294195" y="1219630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solidFill>
                <a:schemeClr val="tx1"/>
              </a:solidFill>
            </a:rPr>
            <a:t>August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solidFill>
                <a:schemeClr val="tx1"/>
              </a:solidFill>
            </a:rPr>
            <a:t>2020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294195" y="1219630"/>
        <a:ext cx="1699498" cy="1489710"/>
      </dsp:txXfrm>
    </dsp:sp>
    <dsp:sp modelId="{75E02602-7CA9-49C9-88DF-E645F9708771}">
      <dsp:nvSpPr>
        <dsp:cNvPr id="0" name=""/>
        <dsp:cNvSpPr/>
      </dsp:nvSpPr>
      <dsp:spPr>
        <a:xfrm>
          <a:off x="3646198" y="1614287"/>
          <a:ext cx="320660" cy="3206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6E12C-50C4-41D2-A674-746D7CFD22E6}">
      <dsp:nvSpPr>
        <dsp:cNvPr id="0" name=""/>
        <dsp:cNvSpPr/>
      </dsp:nvSpPr>
      <dsp:spPr>
        <a:xfrm rot="5400000">
          <a:off x="4536721" y="1238049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0A8CC-FC50-4C93-9FB0-5BF50A7D189F}">
      <dsp:nvSpPr>
        <dsp:cNvPr id="0" name=""/>
        <dsp:cNvSpPr/>
      </dsp:nvSpPr>
      <dsp:spPr>
        <a:xfrm>
          <a:off x="4372079" y="695299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solidFill>
                <a:schemeClr val="tx1"/>
              </a:solidFill>
            </a:rPr>
            <a:t>August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solidFill>
                <a:schemeClr val="tx1"/>
              </a:solidFill>
            </a:rPr>
            <a:t>2022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372079" y="695299"/>
        <a:ext cx="1699498" cy="1489710"/>
      </dsp:txXfrm>
    </dsp:sp>
    <dsp:sp modelId="{92F47907-0F52-486D-9750-2823AED50E55}">
      <dsp:nvSpPr>
        <dsp:cNvPr id="0" name=""/>
        <dsp:cNvSpPr/>
      </dsp:nvSpPr>
      <dsp:spPr>
        <a:xfrm>
          <a:off x="5726716" y="1099460"/>
          <a:ext cx="320660" cy="3206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352F9-71F3-4D9A-8AA3-9DE3A5DA80BC}">
      <dsp:nvSpPr>
        <dsp:cNvPr id="0" name=""/>
        <dsp:cNvSpPr/>
      </dsp:nvSpPr>
      <dsp:spPr>
        <a:xfrm rot="5400000">
          <a:off x="6617239" y="723223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F0672-C37E-4FCA-8797-2CC7D3AD2E69}">
      <dsp:nvSpPr>
        <dsp:cNvPr id="0" name=""/>
        <dsp:cNvSpPr/>
      </dsp:nvSpPr>
      <dsp:spPr>
        <a:xfrm>
          <a:off x="6408733" y="243458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solidFill>
                <a:schemeClr val="tx1"/>
              </a:solidFill>
            </a:rPr>
            <a:t>August 2025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408733" y="243458"/>
        <a:ext cx="1699498" cy="1489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FC7B2-EBA8-416A-80BE-1A23F353AEB2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3653A-37B8-4CFC-AD8B-8AFC9090FA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3812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4B62-ADF9-4443-CEDA-D933F2019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81D6E-B08E-1590-9215-B6CDB2FA0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B4702-927D-BD44-23DF-4D2BAC5CD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03EDD-F744-7F88-7544-B925AE8D1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9B958-46B4-B24E-818F-ADF8EC3F0ECC}" type="slidenum">
              <a:rPr lang="uk-UA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905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/>
              <a:t>Kannski segja frá nýja forminu af fræðsluefni? Interactive fræðsluefni.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B958-46B4-B24E-818F-ADF8EC3F0ECC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084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B958-46B4-B24E-818F-ADF8EC3F0E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7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0EBC-BC43-CA98-73E8-3CE287351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4B994-5BFB-51D9-D733-CEB5E2DCD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E8A05-D960-220E-21F0-6FD26286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DD5B4-9660-7A26-100D-1EF114D16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72A92-0780-0717-51A2-B5B5A10D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1680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0D37-D016-E7E1-F092-55897802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6548B-684C-97EE-9627-3597CB726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5DA26-CD74-6901-F2D6-652C93ED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2AC18-3903-812B-F460-7AF937338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27E1A-47E6-6D0B-7D19-8CE8ED87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3904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988DA3-378E-D340-607C-BD0826AC0D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4BEEA-8B6B-DB74-C4E5-663901907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9FC0-03F4-EF98-9FE9-5EC835DF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91304-6643-AD3A-5221-7A1228A5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92D91-9F49-A2F9-ABF1-227056A4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79291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ksida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53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306AB-CF01-344A-918F-50210002E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755" y="2519809"/>
            <a:ext cx="1078491" cy="109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7209F-B09C-D846-BB65-BC57C1E41B38}"/>
              </a:ext>
            </a:extLst>
          </p:cNvPr>
          <p:cNvSpPr txBox="1"/>
          <p:nvPr userDrawn="1"/>
        </p:nvSpPr>
        <p:spPr>
          <a:xfrm>
            <a:off x="1426955" y="6576061"/>
            <a:ext cx="9338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Háskólinn í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Menntavegur 1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101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Sími: 599 6200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www.hr.is</a:t>
            </a:r>
            <a:endParaRPr lang="en-US" sz="999" b="0" i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9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DC91-18FE-9BB6-B8AA-BF2FC9240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D801E-CC87-55E1-25CD-C8DFDA9F3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DC31A-EC4B-013A-DFB2-7F927A7F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1D14B-90B3-349D-9DC5-B0F4433B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5138-7C8F-84AE-443B-DF4CCB8D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07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46D8D-2B96-866D-F956-B0EC93F6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71D4D-6A30-E3E6-C618-2E143346B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02EC0-72BC-BCF0-AB7B-31CDBB8A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923AF-0D14-99F3-784A-BAC68C5A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BCB01-9C8F-2817-EC6E-2876AF2D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8400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EE28-ABF3-392F-2756-1CE99ECA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298B-6100-2EB3-4208-D15B8209A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A76F2-FD51-0FCF-2C67-F59864397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82D61-6B89-0901-C98C-3832EE5E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FFAAF-3391-799B-C6E9-09C06F3F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E58E7-1104-9802-418B-643C33DB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8772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910D-745A-C427-0ECA-2BFAC553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5844F-EE26-4F84-0E5A-2B931D69C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929D5-8CE5-F117-4366-84AED9B62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5B236-B123-FAD7-DC85-92B87EC82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592584-57B9-6747-7E42-56EA1D05F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03BA4-E811-E776-FAAB-6642C04E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E246E-254A-1F39-B2A4-1D92A31A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524F5-4082-1374-DCCB-2BE7C84D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0431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EB88-1D47-3701-E8EC-5A6F68E7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51435-F02F-9091-25C4-A40F0A26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FBB87-5F8E-B836-5D4F-515D5FD9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0BAF7-D8F6-6E55-A747-05A7E673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794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C74DEA-D1AC-6EB0-12D6-0064E169D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337831-67DA-E1F0-003E-595EF95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FCF87-8A78-4222-8B68-0CCD1A71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4507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C3C0-0398-2F11-D5D8-B1A2DDEB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EB40C-A470-2628-38E0-C75B4EA5E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08C55-675F-7EEC-722B-C7E4D2B4F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4D9F9-1FA4-B9FA-E12B-09C3EF4BE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273D8-C616-74F4-EE80-E05BB43C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1C05E-7FA9-65D5-9847-35F01A83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9145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CB71-CD23-1B7C-5970-73E82E3B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12C09-2D0E-689B-8DEF-068948F37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264F8-19D6-B1BD-10AF-3C3D0D3CC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FCCE8-3E5A-9D24-6302-3366A68E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D969C-E239-0B61-D268-3A47332A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B160C-18B6-BF60-4F28-ABD639DC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12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15293-743D-C44E-C739-055F3E7D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2E2FA-1021-70BB-B5BC-3E06F4B28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DCF9-AD4C-2364-C3B2-997EB38CF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95A98-F8F5-4260-8EA6-4BEAB9C9446C}" type="datetimeFigureOut">
              <a:rPr lang="is-IS" smtClean="0"/>
              <a:t>16.9.2025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2C1FA-EA96-F164-2091-5A4B76157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58942-5223-8205-3C23-6D7DBA8FF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C8826-5FF8-4460-A975-4EB364F8731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913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gojob.site/111187/Mentoring-The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aventanaciudadana.cl/vida-comunitaria-y-salud-mental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tablet/c/counseling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openclipart.org/detail/186971/hear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3428111E-5EA9-8296-C840-F544B9E4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"/>
            <a:ext cx="12192000" cy="68511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EE4357-9ED2-5B4D-9331-DD40176C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996" y="1295442"/>
            <a:ext cx="8053239" cy="2387600"/>
          </a:xfrm>
        </p:spPr>
        <p:txBody>
          <a:bodyPr>
            <a:noAutofit/>
          </a:bodyPr>
          <a:lstStyle/>
          <a:p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Fostering Resilience and Well-Being: Reykjavik University's Approach to Student Mental Health</a:t>
            </a:r>
            <a:b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s-I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9E1200-5A2D-D241-984E-BE2D0D30C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4" y="4368758"/>
            <a:ext cx="7222005" cy="165576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s-IS" sz="2000" b="1" dirty="0">
                <a:latin typeface="Arial" panose="020B0604020202020204" pitchFamily="34" charset="0"/>
                <a:cs typeface="Arial" panose="020B0604020202020204" pitchFamily="34" charset="0"/>
              </a:rPr>
              <a:t>Gréta Matthíasdóttir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s-IS" sz="1600" dirty="0">
                <a:latin typeface="Arial" panose="020B0604020202020204" pitchFamily="34" charset="0"/>
                <a:cs typeface="Arial" panose="020B0604020202020204" pitchFamily="34" charset="0"/>
              </a:rPr>
              <a:t>Sviðsstjóri | NEMENDAÞJÓNUSTA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s-IS" sz="1600" dirty="0">
                <a:latin typeface="Arial" panose="020B0604020202020204" pitchFamily="34" charset="0"/>
                <a:cs typeface="Arial" panose="020B0604020202020204" pitchFamily="34" charset="0"/>
              </a:rPr>
              <a:t>Head of Student Services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s-I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AC032-BA98-3D29-4352-713BB2681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882B08-B2D9-1195-4F32-425ADDBD3651}"/>
              </a:ext>
            </a:extLst>
          </p:cNvPr>
          <p:cNvSpPr/>
          <p:nvPr/>
        </p:nvSpPr>
        <p:spPr>
          <a:xfrm>
            <a:off x="658931" y="4347322"/>
            <a:ext cx="7315030" cy="2194560"/>
          </a:xfrm>
          <a:prstGeom prst="rect">
            <a:avLst/>
          </a:pr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154F62-709F-EBF9-E8F1-5D20AFAF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29662"/>
            <a:ext cx="9539509" cy="1143047"/>
          </a:xfrm>
        </p:spPr>
        <p:txBody>
          <a:bodyPr>
            <a:normAutofit/>
          </a:bodyPr>
          <a:lstStyle/>
          <a:p>
            <a:r>
              <a:rPr lang="is-IS" dirty="0">
                <a:solidFill>
                  <a:schemeClr val="tx1"/>
                </a:solidFill>
              </a:rPr>
              <a:t>Workshops and lectures </a:t>
            </a:r>
            <a:r>
              <a:rPr lang="is-IS" sz="2200" dirty="0">
                <a:solidFill>
                  <a:schemeClr val="tx1"/>
                </a:solidFill>
              </a:rPr>
              <a:t>(</a:t>
            </a:r>
            <a:r>
              <a:rPr lang="en-US" sz="2200" dirty="0"/>
              <a:t>Psychologists and counsellors)</a:t>
            </a:r>
            <a:br>
              <a:rPr lang="en-IS" sz="2200" dirty="0"/>
            </a:b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78BFD7-CD91-FDF5-BD54-B917C63BF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196155"/>
            <a:ext cx="7652873" cy="1456667"/>
          </a:xfrm>
        </p:spPr>
        <p:txBody>
          <a:bodyPr>
            <a:normAutofit fontScale="25000" lnSpcReduction="20000"/>
          </a:bodyPr>
          <a:lstStyle/>
          <a:p>
            <a:r>
              <a:rPr lang="en-US" sz="5600" b="1" dirty="0"/>
              <a:t>Workshops for students</a:t>
            </a:r>
          </a:p>
          <a:p>
            <a:pPr>
              <a:lnSpc>
                <a:spcPct val="100000"/>
              </a:lnSpc>
            </a:pPr>
            <a:r>
              <a:rPr lang="en-US" sz="5600" dirty="0"/>
              <a:t>Test/Exam and study anxiety workshop based on CBT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5600" dirty="0"/>
              <a:t>Every semester</a:t>
            </a:r>
          </a:p>
          <a:p>
            <a:pPr>
              <a:lnSpc>
                <a:spcPct val="100000"/>
              </a:lnSpc>
            </a:pPr>
            <a:r>
              <a:rPr lang="en-US" sz="5600" dirty="0"/>
              <a:t>CBT for Low Self-Esteem in the school environment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5600" dirty="0"/>
              <a:t>Every spring semester</a:t>
            </a:r>
          </a:p>
          <a:p>
            <a:pPr>
              <a:lnSpc>
                <a:spcPct val="100000"/>
              </a:lnSpc>
            </a:pPr>
            <a:endParaRPr lang="en-US" sz="5600" dirty="0"/>
          </a:p>
          <a:p>
            <a:pPr>
              <a:lnSpc>
                <a:spcPct val="100000"/>
              </a:lnSpc>
            </a:pPr>
            <a:endParaRPr lang="en-US" sz="5600" dirty="0"/>
          </a:p>
          <a:p>
            <a:r>
              <a:rPr lang="en-US" sz="5600" b="1" dirty="0"/>
              <a:t>Shorter lectures for students and/or staff members</a:t>
            </a:r>
          </a:p>
          <a:p>
            <a:r>
              <a:rPr lang="en-US" sz="5600" dirty="0"/>
              <a:t>Neurodiversity</a:t>
            </a:r>
          </a:p>
          <a:p>
            <a:r>
              <a:rPr lang="en-US" sz="5600" dirty="0"/>
              <a:t>Conflict Management</a:t>
            </a:r>
          </a:p>
          <a:p>
            <a:r>
              <a:rPr lang="en-US" sz="5600" dirty="0"/>
              <a:t>Procrastination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2E47B-9875-C5B6-E716-1F8DE43A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514" y="1431612"/>
            <a:ext cx="3550913" cy="1997388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E394DB2-7A36-82C5-8736-C29AADE3BA79}"/>
              </a:ext>
            </a:extLst>
          </p:cNvPr>
          <p:cNvSpPr txBox="1">
            <a:spLocks/>
          </p:cNvSpPr>
          <p:nvPr/>
        </p:nvSpPr>
        <p:spPr>
          <a:xfrm>
            <a:off x="1344211" y="4793338"/>
            <a:ext cx="4859905" cy="18681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Positive psychology </a:t>
            </a:r>
          </a:p>
          <a:p>
            <a:r>
              <a:rPr lang="en-US" sz="2400" dirty="0"/>
              <a:t>Wellbeing</a:t>
            </a:r>
          </a:p>
          <a:p>
            <a:endParaRPr lang="en-US" sz="1600" dirty="0"/>
          </a:p>
        </p:txBody>
      </p:sp>
      <p:pic>
        <p:nvPicPr>
          <p:cNvPr id="7" name="Picture 6" descr="A person standing on a mountain with their arms raised&#10;&#10;AI-generated content may be incorrect.">
            <a:extLst>
              <a:ext uri="{FF2B5EF4-FFF2-40B4-BE49-F238E27FC236}">
                <a16:creationId xmlns:a16="http://schemas.microsoft.com/office/drawing/2014/main" id="{00563301-5C0B-9789-6C3B-1580CCCD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515" y="3605230"/>
            <a:ext cx="3550912" cy="19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2FBED-7665-8A61-A4F5-A2278F0CB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5917-CDA3-2D5C-8D8D-1C0727E7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chemeClr val="tx1"/>
                </a:solidFill>
              </a:rPr>
              <a:t>Psychoeducation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6C02BC-8594-D8D3-D248-D10779CE4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730750"/>
            <a:ext cx="4724945" cy="4446213"/>
          </a:xfrm>
        </p:spPr>
        <p:txBody>
          <a:bodyPr/>
          <a:lstStyle/>
          <a:p>
            <a:r>
              <a:rPr lang="en-US" dirty="0"/>
              <a:t>On the RU website we have a wide range of lectures and booklets for students which contains various material.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Perfectionism, procrastination, grief, depression and anxiety </a:t>
            </a:r>
            <a:r>
              <a:rPr lang="en-US" dirty="0"/>
              <a:t>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E33B4-85AF-C742-6CC6-3BF7516D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1" y="4661154"/>
            <a:ext cx="1800000" cy="1647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DD9840-3C1C-831C-F691-BA18CDAAF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130" y="4661154"/>
            <a:ext cx="1799458" cy="171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A7383-2A52-FF1D-66BB-FD566B8A1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308" y="4661154"/>
            <a:ext cx="1800000" cy="1624097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4800038-8FD7-7831-0EBB-CFB58A03BEC6}"/>
              </a:ext>
            </a:extLst>
          </p:cNvPr>
          <p:cNvSpPr txBox="1">
            <a:spLocks/>
          </p:cNvSpPr>
          <p:nvPr/>
        </p:nvSpPr>
        <p:spPr>
          <a:xfrm>
            <a:off x="6698621" y="1377166"/>
            <a:ext cx="4724945" cy="4446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Interactive material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better sleep, stress management, and attention &amp; concentration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svefn">
            <a:hlinkClick r:id="" action="ppaction://media"/>
            <a:extLst>
              <a:ext uri="{FF2B5EF4-FFF2-40B4-BE49-F238E27FC236}">
                <a16:creationId xmlns:a16="http://schemas.microsoft.com/office/drawing/2014/main" id="{89D2948A-D251-A24B-7B30-92CEE577F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5196" y="2676894"/>
            <a:ext cx="3285573" cy="38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51FA41-6EC2-FE30-9CBD-809848E7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IS" dirty="0"/>
              <a:t>Mentor program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diagram of mentoring and coaching&#10;&#10;AI-generated content may be incorrect.">
            <a:extLst>
              <a:ext uri="{FF2B5EF4-FFF2-40B4-BE49-F238E27FC236}">
                <a16:creationId xmlns:a16="http://schemas.microsoft.com/office/drawing/2014/main" id="{116393F2-02DA-7C9F-5411-0FD97B54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894" r="1602" b="2"/>
          <a:stretch>
            <a:fillRect/>
          </a:stretch>
        </p:blipFill>
        <p:spPr>
          <a:xfrm>
            <a:off x="703182" y="1302530"/>
            <a:ext cx="4777381" cy="408319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788F2-6D89-4EE3-713F-DCFFF9BD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GB" sz="2400" dirty="0"/>
              <a:t>This autumn, Reykjavík University launched a new support service aimed at easing the transition for first-year students and reducing dropout rates. As part of the initiative, all new students were assigned a dedicated mentor during their first eight weeks at the university.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4219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BACC-0036-320C-1477-37761C20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296810"/>
            <a:ext cx="9539509" cy="1062758"/>
          </a:xfrm>
        </p:spPr>
        <p:txBody>
          <a:bodyPr>
            <a:normAutofit fontScale="90000"/>
          </a:bodyPr>
          <a:lstStyle/>
          <a:p>
            <a:r>
              <a:rPr lang="is-IS" dirty="0">
                <a:solidFill>
                  <a:schemeClr val="tx1"/>
                </a:solidFill>
              </a:rPr>
              <a:t>Mental awareness week – Our biggest event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25F2-8F61-B04B-D88C-3E7F46443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2113935"/>
            <a:ext cx="5122608" cy="4210512"/>
          </a:xfrm>
        </p:spPr>
        <p:txBody>
          <a:bodyPr/>
          <a:lstStyle/>
          <a:p>
            <a:r>
              <a:rPr lang="is-IS"/>
              <a:t>January </a:t>
            </a:r>
            <a:r>
              <a:rPr lang="is-IS" dirty="0"/>
              <a:t>2017 for the first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1800" dirty="0"/>
              <a:t>Started as collaboration between RU Career and Guidance Councelling and the Department of Psychology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1800" dirty="0"/>
              <a:t>Now collaboration beween RU Psychological Services and the Department of Psychology</a:t>
            </a:r>
          </a:p>
          <a:p>
            <a:r>
              <a:rPr lang="is-IS" dirty="0"/>
              <a:t>In 2023 we moved it to October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1800" dirty="0"/>
              <a:t>Same week as the World Mental Health Day (October 10th)</a:t>
            </a:r>
          </a:p>
          <a:p>
            <a:endParaRPr lang="is-IS" dirty="0"/>
          </a:p>
          <a:p>
            <a:endParaRPr lang="en-US" dirty="0"/>
          </a:p>
        </p:txBody>
      </p:sp>
      <p:pic>
        <p:nvPicPr>
          <p:cNvPr id="8" name="Picture 7" descr="A group of people watering a head">
            <a:extLst>
              <a:ext uri="{FF2B5EF4-FFF2-40B4-BE49-F238E27FC236}">
                <a16:creationId xmlns:a16="http://schemas.microsoft.com/office/drawing/2014/main" id="{BBA3CE46-B8C0-D7D8-AB63-894E69E41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1717" y="2113935"/>
            <a:ext cx="6005147" cy="47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96023-728F-2204-7650-90836DD01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39BD8E-A6F1-21A6-34F1-B227C79DD7C9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60F7553-4F87-D23B-23FB-2C1151CC6E1A}"/>
              </a:ext>
            </a:extLst>
          </p:cNvPr>
          <p:cNvSpPr txBox="1"/>
          <p:nvPr/>
        </p:nvSpPr>
        <p:spPr>
          <a:xfrm>
            <a:off x="2140155" y="3585494"/>
            <a:ext cx="1920568" cy="1995125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s-IS" sz="1700" dirty="0">
                <a:solidFill>
                  <a:schemeClr val="tx2"/>
                </a:solidFill>
              </a:rPr>
              <a:t>RU Students offered to attend 6 session CBT workshop for depression and anxiety</a:t>
            </a:r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42475-5863-D0F4-CC8F-51C97D091618}"/>
              </a:ext>
            </a:extLst>
          </p:cNvPr>
          <p:cNvSpPr txBox="1"/>
          <p:nvPr/>
        </p:nvSpPr>
        <p:spPr>
          <a:xfrm>
            <a:off x="1874684" y="5433816"/>
            <a:ext cx="2451509" cy="1457350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s-IS" sz="1400" dirty="0">
                <a:solidFill>
                  <a:schemeClr val="tx2"/>
                </a:solidFill>
              </a:rPr>
              <a:t>Provided by contract psychologist (one work day per week) – were able to offer some individual support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1BE9C-6736-8EDE-4F72-30F13361C279}"/>
              </a:ext>
            </a:extLst>
          </p:cNvPr>
          <p:cNvSpPr txBox="1"/>
          <p:nvPr/>
        </p:nvSpPr>
        <p:spPr>
          <a:xfrm>
            <a:off x="4218039" y="3093346"/>
            <a:ext cx="1920568" cy="844041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s-IS" sz="1700" dirty="0">
                <a:solidFill>
                  <a:schemeClr val="tx2"/>
                </a:solidFill>
              </a:rPr>
              <a:t>Full time clinical psychologist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44D7E-39BE-EEF1-C04E-5C5CC9250598}"/>
              </a:ext>
            </a:extLst>
          </p:cNvPr>
          <p:cNvSpPr txBox="1"/>
          <p:nvPr/>
        </p:nvSpPr>
        <p:spPr>
          <a:xfrm>
            <a:off x="3952568" y="4100812"/>
            <a:ext cx="2451509" cy="1220362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s-IS" sz="1400" dirty="0">
                <a:solidFill>
                  <a:schemeClr val="tx2"/>
                </a:solidFill>
              </a:rPr>
              <a:t>Individual sessions</a:t>
            </a:r>
          </a:p>
          <a:p>
            <a:pPr algn="ctr">
              <a:lnSpc>
                <a:spcPct val="110000"/>
              </a:lnSpc>
            </a:pPr>
            <a:r>
              <a:rPr lang="is-IS" sz="1400" dirty="0">
                <a:solidFill>
                  <a:schemeClr val="tx2"/>
                </a:solidFill>
              </a:rPr>
              <a:t>Workshops</a:t>
            </a:r>
          </a:p>
          <a:p>
            <a:pPr algn="ctr">
              <a:lnSpc>
                <a:spcPct val="110000"/>
              </a:lnSpc>
            </a:pPr>
            <a:r>
              <a:rPr lang="is-IS" sz="1400" dirty="0">
                <a:solidFill>
                  <a:schemeClr val="tx2"/>
                </a:solidFill>
              </a:rPr>
              <a:t>Training for MSc students in clinical psychology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012BF-A606-74F6-C4CD-52A8955E071E}"/>
              </a:ext>
            </a:extLst>
          </p:cNvPr>
          <p:cNvSpPr txBox="1"/>
          <p:nvPr/>
        </p:nvSpPr>
        <p:spPr>
          <a:xfrm>
            <a:off x="6295923" y="2589613"/>
            <a:ext cx="1920568" cy="1131812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s-IS" sz="1700" dirty="0">
                <a:solidFill>
                  <a:schemeClr val="tx2"/>
                </a:solidFill>
              </a:rPr>
              <a:t>Another full time clinical psychologist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78C7C-ECDA-33E2-3324-62F52C017C5B}"/>
              </a:ext>
            </a:extLst>
          </p:cNvPr>
          <p:cNvSpPr txBox="1"/>
          <p:nvPr/>
        </p:nvSpPr>
        <p:spPr>
          <a:xfrm>
            <a:off x="8259994" y="2122580"/>
            <a:ext cx="2343354" cy="1995125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s-IS" sz="1700" dirty="0">
                <a:solidFill>
                  <a:schemeClr val="tx2"/>
                </a:solidFill>
              </a:rPr>
              <a:t>Clinical training center for MSc students in clinical psychology</a:t>
            </a:r>
          </a:p>
          <a:p>
            <a:pPr algn="ctr">
              <a:lnSpc>
                <a:spcPct val="110000"/>
              </a:lnSpc>
            </a:pPr>
            <a:r>
              <a:rPr lang="is-IS" sz="1700" dirty="0">
                <a:solidFill>
                  <a:schemeClr val="tx2"/>
                </a:solidFill>
              </a:rPr>
              <a:t>(Department of Psychology)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C9C460-9345-323D-2B44-A7D9C4B59413}"/>
              </a:ext>
            </a:extLst>
          </p:cNvPr>
          <p:cNvGrpSpPr/>
          <p:nvPr/>
        </p:nvGrpSpPr>
        <p:grpSpPr>
          <a:xfrm>
            <a:off x="13456193" y="543566"/>
            <a:ext cx="1976583" cy="5943600"/>
            <a:chOff x="8654472" y="418171"/>
            <a:chExt cx="1976583" cy="5943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13667F-3B9A-9EFE-1110-19DA0E1D6814}"/>
                </a:ext>
              </a:extLst>
            </p:cNvPr>
            <p:cNvSpPr/>
            <p:nvPr/>
          </p:nvSpPr>
          <p:spPr>
            <a:xfrm>
              <a:off x="8654472" y="418171"/>
              <a:ext cx="1976583" cy="5943600"/>
            </a:xfrm>
            <a:prstGeom prst="rect">
              <a:avLst/>
            </a:prstGeom>
            <a:solidFill>
              <a:schemeClr val="accent6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1" name="Picture 6" descr="Profile image for Eva Rós Gunnarsdóttir">
              <a:extLst>
                <a:ext uri="{FF2B5EF4-FFF2-40B4-BE49-F238E27FC236}">
                  <a16:creationId xmlns:a16="http://schemas.microsoft.com/office/drawing/2014/main" id="{BEAA1775-607D-A4C4-EBDB-EB73089A06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5"/>
            <a:stretch/>
          </p:blipFill>
          <p:spPr bwMode="auto">
            <a:xfrm>
              <a:off x="8901900" y="2505991"/>
              <a:ext cx="1492544" cy="143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53A5C-DDA8-6BB7-7E2A-DF35A6CA1156}"/>
                </a:ext>
              </a:extLst>
            </p:cNvPr>
            <p:cNvSpPr txBox="1"/>
            <p:nvPr/>
          </p:nvSpPr>
          <p:spPr>
            <a:xfrm>
              <a:off x="8839141" y="3941599"/>
              <a:ext cx="1617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s-I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Eva Rós Gunnarsdóttir</a:t>
              </a:r>
              <a:endParaRPr lang="is-I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s-IS" sz="800" dirty="0">
                  <a:solidFill>
                    <a:schemeClr val="tx2"/>
                  </a:solidFill>
                </a:rPr>
                <a:t>Psychologist</a:t>
              </a:r>
            </a:p>
            <a:p>
              <a:endParaRPr lang="is-I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is-I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45F7BC-575F-9D42-13CD-4D9861C8D849}"/>
                </a:ext>
              </a:extLst>
            </p:cNvPr>
            <p:cNvSpPr txBox="1"/>
            <p:nvPr/>
          </p:nvSpPr>
          <p:spPr>
            <a:xfrm>
              <a:off x="8839141" y="2070545"/>
              <a:ext cx="1617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s-I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Auður Friðriksdóttir</a:t>
              </a:r>
              <a:endParaRPr lang="is-I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s-IS" sz="800" dirty="0">
                  <a:solidFill>
                    <a:schemeClr val="tx2"/>
                  </a:solidFill>
                </a:rPr>
                <a:t>Psychologist</a:t>
              </a:r>
            </a:p>
            <a:p>
              <a:endParaRPr lang="is-I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is-I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9259A6-BFAE-3182-2ACD-A65EB50E3B59}"/>
                </a:ext>
              </a:extLst>
            </p:cNvPr>
            <p:cNvSpPr txBox="1"/>
            <p:nvPr/>
          </p:nvSpPr>
          <p:spPr>
            <a:xfrm>
              <a:off x="8847586" y="5812653"/>
              <a:ext cx="16270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is-IS" sz="800" dirty="0">
                  <a:latin typeface="Arial"/>
                  <a:cs typeface="Arial"/>
                </a:rPr>
                <a:t>MSc students in clinical psychology</a:t>
              </a:r>
            </a:p>
            <a:p>
              <a:endParaRPr lang="is-I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80196853-F6A2-D8ED-A0AC-67E98A3E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0882" t="15360" r="12396" b="20595"/>
            <a:stretch/>
          </p:blipFill>
          <p:spPr>
            <a:xfrm>
              <a:off x="8900882" y="669540"/>
              <a:ext cx="1493562" cy="1433614"/>
            </a:xfrm>
            <a:prstGeom prst="rect">
              <a:avLst/>
            </a:prstGeom>
          </p:spPr>
        </p:pic>
        <p:pic>
          <p:nvPicPr>
            <p:cNvPr id="16" name="Picture 6" descr="Profile image for Eva Rós Gunnarsdóttir">
              <a:extLst>
                <a:ext uri="{FF2B5EF4-FFF2-40B4-BE49-F238E27FC236}">
                  <a16:creationId xmlns:a16="http://schemas.microsoft.com/office/drawing/2014/main" id="{016F7BFF-C205-C55D-E94F-08374935EB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95" t="3815" b="65254"/>
            <a:stretch/>
          </p:blipFill>
          <p:spPr bwMode="auto">
            <a:xfrm>
              <a:off x="8900882" y="4469938"/>
              <a:ext cx="1493430" cy="135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aphic 16" descr="User with solid fill">
              <a:extLst>
                <a:ext uri="{FF2B5EF4-FFF2-40B4-BE49-F238E27FC236}">
                  <a16:creationId xmlns:a16="http://schemas.microsoft.com/office/drawing/2014/main" id="{5E85E704-ABA8-4E4D-1A5E-65C56FFAD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39141" y="4457378"/>
              <a:ext cx="1586107" cy="158610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2DBE17E-FCF5-FDC5-8505-15ED0694A47E}"/>
              </a:ext>
            </a:extLst>
          </p:cNvPr>
          <p:cNvSpPr txBox="1"/>
          <p:nvPr/>
        </p:nvSpPr>
        <p:spPr>
          <a:xfrm>
            <a:off x="1172233" y="751074"/>
            <a:ext cx="7718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How we built the psychological service</a:t>
            </a:r>
            <a:endParaRPr lang="en-IS" sz="2400" dirty="0"/>
          </a:p>
        </p:txBody>
      </p:sp>
    </p:spTree>
    <p:extLst>
      <p:ext uri="{BB962C8B-B14F-4D97-AF65-F5344CB8AC3E}">
        <p14:creationId xmlns:p14="http://schemas.microsoft.com/office/powerpoint/2010/main" val="338548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5D665-DB73-45BC-5C9B-71FDD964B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1FD33A-60CA-8AE8-EC32-32DCC97ADBF3}"/>
              </a:ext>
            </a:extLst>
          </p:cNvPr>
          <p:cNvSpPr/>
          <p:nvPr/>
        </p:nvSpPr>
        <p:spPr>
          <a:xfrm>
            <a:off x="5574890" y="3276600"/>
            <a:ext cx="6617110" cy="3581400"/>
          </a:xfrm>
          <a:prstGeom prst="rect">
            <a:avLst/>
          </a:pr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D0C42-9997-D2DF-9D27-8A3EE7A2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29663"/>
            <a:ext cx="9539509" cy="10499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sz="3600" dirty="0">
                <a:solidFill>
                  <a:schemeClr val="tx1"/>
                </a:solidFill>
              </a:rPr>
              <a:t>sychological services - o</a:t>
            </a:r>
            <a:r>
              <a:rPr lang="is-IS" sz="3600" dirty="0">
                <a:solidFill>
                  <a:schemeClr val="tx1"/>
                </a:solidFill>
              </a:rPr>
              <a:t>ur clients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E4875-63BC-6721-9613-177BD72A8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" y="3529781"/>
            <a:ext cx="4441182" cy="2955809"/>
          </a:xfrm>
        </p:spPr>
        <p:txBody>
          <a:bodyPr/>
          <a:lstStyle/>
          <a:p>
            <a:endParaRPr lang="en-US" sz="100" dirty="0"/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On-site sessions and online sessions</a:t>
            </a:r>
            <a:r>
              <a:rPr lang="en-US" sz="700" dirty="0"/>
              <a:t> </a:t>
            </a:r>
            <a:endParaRPr lang="en-US" sz="1600" dirty="0"/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1-12 sessions per student (average 4 sessions)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More students attend workshops/courses/lectures</a:t>
            </a:r>
          </a:p>
          <a:p>
            <a:endParaRPr lang="en-US" sz="105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1C992E-7E8C-14AE-C7F4-B4821AFE972F}"/>
              </a:ext>
            </a:extLst>
          </p:cNvPr>
          <p:cNvGraphicFramePr>
            <a:graphicFrameLocks/>
          </p:cNvGraphicFramePr>
          <p:nvPr/>
        </p:nvGraphicFramePr>
        <p:xfrm>
          <a:off x="5669754" y="3897696"/>
          <a:ext cx="3761248" cy="216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13DD3A-F2DE-EC6B-8A83-2ED6DFDF79A5}"/>
              </a:ext>
            </a:extLst>
          </p:cNvPr>
          <p:cNvSpPr txBox="1">
            <a:spLocks/>
          </p:cNvSpPr>
          <p:nvPr/>
        </p:nvSpPr>
        <p:spPr>
          <a:xfrm>
            <a:off x="900000" y="1645454"/>
            <a:ext cx="10516664" cy="4546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Autumn semester ´22 to spring semester ´25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134-176 students per semester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484-732 booked individual sessions per semester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105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D2BD34C-3823-E96B-935C-ECD8B24CE91C}"/>
              </a:ext>
            </a:extLst>
          </p:cNvPr>
          <p:cNvGraphicFramePr>
            <a:graphicFrameLocks/>
          </p:cNvGraphicFramePr>
          <p:nvPr/>
        </p:nvGraphicFramePr>
        <p:xfrm>
          <a:off x="8504733" y="3999061"/>
          <a:ext cx="3564412" cy="2106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B91873-34F3-017D-BCA8-E1A30181ACA1}"/>
              </a:ext>
            </a:extLst>
          </p:cNvPr>
          <p:cNvSpPr txBox="1">
            <a:spLocks/>
          </p:cNvSpPr>
          <p:nvPr/>
        </p:nvSpPr>
        <p:spPr>
          <a:xfrm>
            <a:off x="6741682" y="3332641"/>
            <a:ext cx="4550318" cy="1182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t" latinLnBrk="0" hangingPunct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charset="0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4508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175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ct val="8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300"/>
              </a:spcAft>
              <a:buFont typeface="Arial"/>
              <a:buNone/>
              <a:tabLst/>
              <a:defRPr sz="2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Psychological services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(school year 2023-2024) 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316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Graphic spid="8" grpId="0">
        <p:bldAsOne/>
      </p:bldGraphic>
      <p:bldGraphic spid="7" grpId="0">
        <p:bldAsOne/>
      </p:bldGraphic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47A6D6D-4BDA-F2DE-1EC8-1694B54E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2400" dirty="0"/>
              <a:t>Fostering Resilience and Well-Being: Reykjavik University's Approach to Student Mental Health:</a:t>
            </a:r>
            <a:br>
              <a:rPr lang="en-GB" sz="2400" dirty="0"/>
            </a:br>
            <a:endParaRPr lang="en-IS" sz="2400" dirty="0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7F3DF-9D93-DB99-AAA2-FCDEFB3E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sz="1900" dirty="0"/>
            </a:br>
            <a:r>
              <a:rPr lang="en-GB" sz="1900" dirty="0"/>
              <a:t>Means actively identifying and work with barriers that prevent students from succeeding. We tray to build environment where all students have access to the resources, and support they need </a:t>
            </a:r>
            <a:r>
              <a:rPr lang="en-GB" sz="1900" b="1" u="sng" dirty="0"/>
              <a:t>to thrive—not just survive</a:t>
            </a:r>
            <a:endParaRPr lang="en-IS" sz="1900" dirty="0"/>
          </a:p>
        </p:txBody>
      </p:sp>
      <p:pic>
        <p:nvPicPr>
          <p:cNvPr id="15" name="Picture 14" descr="A group of people holding flowers and white signs&#10;&#10;AI-generated content may be incorrect.">
            <a:extLst>
              <a:ext uri="{FF2B5EF4-FFF2-40B4-BE49-F238E27FC236}">
                <a16:creationId xmlns:a16="http://schemas.microsoft.com/office/drawing/2014/main" id="{9F7B977E-993F-CE93-6288-C646BACE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r="-1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87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A tablet with words on it&#10;&#10;AI-generated content may be incorrect.">
            <a:extLst>
              <a:ext uri="{FF2B5EF4-FFF2-40B4-BE49-F238E27FC236}">
                <a16:creationId xmlns:a16="http://schemas.microsoft.com/office/drawing/2014/main" id="{201FCD49-C2B7-F057-AC81-A81E64A2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409" b="24578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528CCCE-4DE5-84AD-4FAD-1BFC0D0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dirty="0"/>
              <a:t>Our goal is always to support students so that they succeed in their studies</a:t>
            </a:r>
          </a:p>
        </p:txBody>
      </p:sp>
    </p:spTree>
    <p:extLst>
      <p:ext uri="{BB962C8B-B14F-4D97-AF65-F5344CB8AC3E}">
        <p14:creationId xmlns:p14="http://schemas.microsoft.com/office/powerpoint/2010/main" val="169115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Wires of a bridge">
            <a:extLst>
              <a:ext uri="{FF2B5EF4-FFF2-40B4-BE49-F238E27FC236}">
                <a16:creationId xmlns:a16="http://schemas.microsoft.com/office/drawing/2014/main" id="{913A25A2-365E-4216-1703-DC70F188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77" r="9091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33E16-0F66-F822-5BB0-545D9E00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To thrive—not just survive– “the bridge”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8" name="Rectangle 412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A9634B-7172-93B1-5D59-E98AA2346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r="16508"/>
          <a:stretch/>
        </p:blipFill>
        <p:spPr bwMode="auto">
          <a:xfrm rot="5400000">
            <a:off x="-370700" y="370730"/>
            <a:ext cx="6857990" cy="6116549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pink heart with a black background&#10;&#10;AI-generated content may be incorrect.">
            <a:extLst>
              <a:ext uri="{FF2B5EF4-FFF2-40B4-BE49-F238E27FC236}">
                <a16:creationId xmlns:a16="http://schemas.microsoft.com/office/drawing/2014/main" id="{794821A0-E622-359B-62C5-9DF87DB48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2693" y="1790906"/>
            <a:ext cx="3840135" cy="3843338"/>
          </a:xfrm>
        </p:spPr>
      </p:pic>
      <p:pic>
        <p:nvPicPr>
          <p:cNvPr id="4" name="Picture 4" descr="Study in Iceland">
            <a:extLst>
              <a:ext uri="{FF2B5EF4-FFF2-40B4-BE49-F238E27FC236}">
                <a16:creationId xmlns:a16="http://schemas.microsoft.com/office/drawing/2014/main" id="{1AF3F4AF-FA6B-AAC3-703C-1768CD61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64" y="230188"/>
            <a:ext cx="754168" cy="7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2651C5-3C87-0D24-4EE2-AEE647C40DC6}"/>
              </a:ext>
            </a:extLst>
          </p:cNvPr>
          <p:cNvSpPr txBox="1"/>
          <p:nvPr/>
        </p:nvSpPr>
        <p:spPr>
          <a:xfrm>
            <a:off x="7592076" y="3004689"/>
            <a:ext cx="3121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Service desk</a:t>
            </a:r>
            <a:endParaRPr lang="en-I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 descr="Speaker phone outline">
            <a:extLst>
              <a:ext uri="{FF2B5EF4-FFF2-40B4-BE49-F238E27FC236}">
                <a16:creationId xmlns:a16="http://schemas.microsoft.com/office/drawing/2014/main" id="{8D86FF17-36E9-EF52-6BF7-1F973913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552" y="535790"/>
            <a:ext cx="2596212" cy="2596212"/>
          </a:xfrm>
          <a:prstGeom prst="rect">
            <a:avLst/>
          </a:prstGeom>
        </p:spPr>
      </p:pic>
      <p:pic>
        <p:nvPicPr>
          <p:cNvPr id="22" name="Graphic 21" descr="Home outline">
            <a:extLst>
              <a:ext uri="{FF2B5EF4-FFF2-40B4-BE49-F238E27FC236}">
                <a16:creationId xmlns:a16="http://schemas.microsoft.com/office/drawing/2014/main" id="{C44A0B69-24DA-9BBD-CA98-51C13212B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4455" y="527206"/>
            <a:ext cx="2613376" cy="2613376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5A6F3C45-1D8F-8175-62B0-BD2639BEF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9987" y="539304"/>
            <a:ext cx="2589181" cy="2589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605993-F459-2331-F1AC-E64D4EC4AB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559" t="8718" r="20237" b="63202"/>
          <a:stretch/>
        </p:blipFill>
        <p:spPr>
          <a:xfrm>
            <a:off x="9292753" y="457200"/>
            <a:ext cx="2286798" cy="2753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9D511E-0E7A-2902-1A27-52DE8E983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310" y="3429000"/>
            <a:ext cx="5418665" cy="29260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A8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6A2C00-92FF-D29C-049D-B695A9AF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Counselling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0DA89A-0EFE-2E82-947A-008F8030E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      </a:t>
            </a: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Tx/>
              <a:buSzTx/>
            </a:pPr>
            <a:endParaRPr lang="en-US" sz="1800" kern="0" dirty="0">
              <a:solidFill>
                <a:srgbClr val="FFFFFF"/>
              </a:solidFill>
              <a:latin typeface="Helvetica" pitchFamily="34" charset="0"/>
              <a:ea typeface="ＭＳ Ｐゴシック"/>
              <a:cs typeface=""/>
            </a:endParaRPr>
          </a:p>
          <a:p>
            <a:endParaRPr lang="is-IS" sz="1800" dirty="0">
              <a:solidFill>
                <a:srgbClr val="FFFFFF"/>
              </a:solidFill>
            </a:endParaRPr>
          </a:p>
        </p:txBody>
      </p:sp>
      <p:pic>
        <p:nvPicPr>
          <p:cNvPr id="2" name="Picture 4" descr="Study in Iceland">
            <a:extLst>
              <a:ext uri="{FF2B5EF4-FFF2-40B4-BE49-F238E27FC236}">
                <a16:creationId xmlns:a16="http://schemas.microsoft.com/office/drawing/2014/main" id="{F1BC468A-499C-C59E-71F3-379FD43D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64" y="230188"/>
            <a:ext cx="754168" cy="7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709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62684-BC00-CD8E-8C53-0FD58AA78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DA0FAF3A-43CA-F4C8-55BF-72A82DEC3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5636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C32127-F9CA-1004-59AD-DB3A9EBC172C}"/>
              </a:ext>
            </a:extLst>
          </p:cNvPr>
          <p:cNvSpPr/>
          <p:nvPr/>
        </p:nvSpPr>
        <p:spPr>
          <a:xfrm>
            <a:off x="5810250" y="0"/>
            <a:ext cx="6391275" cy="6858000"/>
          </a:xfrm>
          <a:prstGeom prst="rect">
            <a:avLst/>
          </a:pr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64824-BA09-6505-6FD9-58FF13CAD39E}"/>
              </a:ext>
            </a:extLst>
          </p:cNvPr>
          <p:cNvSpPr txBox="1"/>
          <p:nvPr/>
        </p:nvSpPr>
        <p:spPr>
          <a:xfrm>
            <a:off x="6260585" y="1661762"/>
            <a:ext cx="5780314" cy="4170593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Free of charge for all RU students 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/>
              <a:t>The team aims to promote and support students´ mental, psychological, and emotional health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Provide individual counseling and support regarding a broad range of problems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Help students find ways to deal with emotional issues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Give information regarding/or referral to more appropriate services if needed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Mostly CBT based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DBE735-837A-867E-9457-02BBA561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9" y="398353"/>
            <a:ext cx="7937501" cy="122221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Psychological Services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6EE70E-5A7F-78DF-7578-A16CDB7DD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27248" r="21320" b="15532"/>
          <a:stretch>
            <a:fillRect/>
          </a:stretch>
        </p:blipFill>
        <p:spPr>
          <a:xfrm>
            <a:off x="204418" y="398353"/>
            <a:ext cx="5454731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FEA338-37F9-F0CC-DED4-5D403AA2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S" sz="4000" b="1" dirty="0">
                <a:latin typeface="Arial" panose="020B0604020202020204" pitchFamily="34" charset="0"/>
                <a:cs typeface="Arial" panose="020B0604020202020204" pitchFamily="34" charset="0"/>
              </a:rPr>
              <a:t>Student support</a:t>
            </a:r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E6187E4-59F9-E08F-5554-9CFCFC2E16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919" y="2494335"/>
            <a:ext cx="5558081" cy="2230358"/>
          </a:xfrm>
        </p:spPr>
      </p:pic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76ADE3A-BA57-E112-B2AF-E99A112078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8823" y="2582365"/>
            <a:ext cx="5181600" cy="2054298"/>
          </a:xfrm>
        </p:spPr>
      </p:pic>
      <p:pic>
        <p:nvPicPr>
          <p:cNvPr id="2" name="Picture 4" descr="Study in Iceland">
            <a:extLst>
              <a:ext uri="{FF2B5EF4-FFF2-40B4-BE49-F238E27FC236}">
                <a16:creationId xmlns:a16="http://schemas.microsoft.com/office/drawing/2014/main" id="{7500605F-EB14-2611-3FEA-A9A9B1D39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64" y="230188"/>
            <a:ext cx="754168" cy="7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838673-CB8A-B82F-FC76-A2417C573B85}"/>
              </a:ext>
            </a:extLst>
          </p:cNvPr>
          <p:cNvSpPr/>
          <p:nvPr/>
        </p:nvSpPr>
        <p:spPr>
          <a:xfrm>
            <a:off x="6237171" y="3115265"/>
            <a:ext cx="2714077" cy="122573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34311-EC83-F695-6E3A-A0215CB80405}"/>
              </a:ext>
            </a:extLst>
          </p:cNvPr>
          <p:cNvSpPr txBox="1"/>
          <p:nvPr/>
        </p:nvSpPr>
        <p:spPr>
          <a:xfrm>
            <a:off x="492765" y="1367522"/>
            <a:ext cx="710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Counsellors provide counselling and assistance for students with specific disabilities that could impact their academic success.</a:t>
            </a:r>
            <a:endParaRPr lang="en-I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B319A-90B3-21E9-1543-46C4BF1FEF0D}"/>
              </a:ext>
            </a:extLst>
          </p:cNvPr>
          <p:cNvSpPr txBox="1"/>
          <p:nvPr/>
        </p:nvSpPr>
        <p:spPr>
          <a:xfrm>
            <a:off x="537919" y="4907078"/>
            <a:ext cx="109064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/>
              <a:t>All requests must be accompanied by a certificate or explanatory letter from a specialist in such conditions as:</a:t>
            </a:r>
          </a:p>
          <a:p>
            <a:r>
              <a:rPr lang="en-GB" sz="1400" dirty="0"/>
              <a:t>Visual impairment, blindness, legal blindness</a:t>
            </a:r>
          </a:p>
          <a:p>
            <a:r>
              <a:rPr lang="en-GB" sz="1400" dirty="0"/>
              <a:t>Hearing loss, deafness</a:t>
            </a:r>
          </a:p>
          <a:p>
            <a:r>
              <a:rPr lang="en-GB" sz="1400" dirty="0"/>
              <a:t>Specific learning difficulties, e.g. dyslexia</a:t>
            </a:r>
          </a:p>
          <a:p>
            <a:r>
              <a:rPr lang="en-GB" sz="1400" dirty="0"/>
              <a:t>Neuropsychological problems e.g.  ADHD, Tourette’s, or autism spectrum</a:t>
            </a:r>
          </a:p>
          <a:p>
            <a:r>
              <a:rPr lang="en-GB" sz="1400" dirty="0"/>
              <a:t>Physical Disability, e.g. disabilities or temporary mobility impairment due to an accident• Chronic illness, e.g. cancer, rheumatism, MS, MND or poor mental health.</a:t>
            </a:r>
          </a:p>
        </p:txBody>
      </p:sp>
    </p:spTree>
    <p:extLst>
      <p:ext uri="{BB962C8B-B14F-4D97-AF65-F5344CB8AC3E}">
        <p14:creationId xmlns:p14="http://schemas.microsoft.com/office/powerpoint/2010/main" val="5925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380A5-954E-47BA-E097-FAAB55B7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08C0-CFFD-F75B-7656-FA8F86481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Students who struggle with barriers that can be considered temporary and that can be worked with, cured or made more manageable apply for accommodations on a per-semester or per-academic year basis. </a:t>
            </a:r>
          </a:p>
          <a:p>
            <a:r>
              <a:rPr lang="en-US" sz="1800" dirty="0"/>
              <a:t>Those with a permanent disability should apply for accommodations at the beginning of their studies, and they will be registered for the duration of their time at RU.</a:t>
            </a:r>
          </a:p>
        </p:txBody>
      </p:sp>
      <p:pic>
        <p:nvPicPr>
          <p:cNvPr id="11" name="Content Placeholder 10" descr="A carrot and rabbits with grass growing from the ground&#10;&#10;AI-generated content may be incorrect.">
            <a:extLst>
              <a:ext uri="{FF2B5EF4-FFF2-40B4-BE49-F238E27FC236}">
                <a16:creationId xmlns:a16="http://schemas.microsoft.com/office/drawing/2014/main" id="{6A00AF5D-E703-CEFD-4BFB-49181C8ADE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13" y="640080"/>
            <a:ext cx="442043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0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62C09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0daeb1-e396-4825-b0bd-594c09139a5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29D5A3989E5D41B2664788A06B97FF" ma:contentTypeVersion="14" ma:contentTypeDescription="Create a new document." ma:contentTypeScope="" ma:versionID="18683e9f404a7dfa398a4bc5f6bd37b9">
  <xsd:schema xmlns:xsd="http://www.w3.org/2001/XMLSchema" xmlns:xs="http://www.w3.org/2001/XMLSchema" xmlns:p="http://schemas.microsoft.com/office/2006/metadata/properties" xmlns:ns3="d1ecdb69-e13f-49f3-adea-2c3906f1fe42" xmlns:ns4="1f0daeb1-e396-4825-b0bd-594c09139a50" targetNamespace="http://schemas.microsoft.com/office/2006/metadata/properties" ma:root="true" ma:fieldsID="acae8e67e8c57c95828abf3e3a255168" ns3:_="" ns4:_="">
    <xsd:import namespace="d1ecdb69-e13f-49f3-adea-2c3906f1fe42"/>
    <xsd:import namespace="1f0daeb1-e396-4825-b0bd-594c09139a5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cdb69-e13f-49f3-adea-2c3906f1fe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daeb1-e396-4825-b0bd-594c09139a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AF35A4-2996-4648-A89A-3328CA47D3D9}">
  <ds:schemaRefs>
    <ds:schemaRef ds:uri="1f0daeb1-e396-4825-b0bd-594c09139a50"/>
    <ds:schemaRef ds:uri="d1ecdb69-e13f-49f3-adea-2c3906f1fe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93FAE7F-9FD2-4CD3-ACBA-1DEFBE558E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E2EFB0-9F12-4921-B3D4-A80A98CE3B30}">
  <ds:schemaRefs>
    <ds:schemaRef ds:uri="1f0daeb1-e396-4825-b0bd-594c09139a50"/>
    <ds:schemaRef ds:uri="d1ecdb69-e13f-49f3-adea-2c3906f1fe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42221</TotalTime>
  <Words>700</Words>
  <Application>Microsoft Office PowerPoint</Application>
  <PresentationFormat>Widescreen</PresentationFormat>
  <Paragraphs>113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Fostering Resilience and Well-Being: Reykjavik University's Approach to Student Mental Health   </vt:lpstr>
      <vt:lpstr>Fostering Resilience and Well-Being: Reykjavik University's Approach to Student Mental Health: </vt:lpstr>
      <vt:lpstr>PowerPoint Presentation</vt:lpstr>
      <vt:lpstr>To thrive—not just survive– “the bridge”</vt:lpstr>
      <vt:lpstr>PowerPoint Presentation</vt:lpstr>
      <vt:lpstr>Student Counselling</vt:lpstr>
      <vt:lpstr>Psychological Services </vt:lpstr>
      <vt:lpstr>Student support</vt:lpstr>
      <vt:lpstr>PowerPoint Presentation</vt:lpstr>
      <vt:lpstr>Workshops and lectures (Psychologists and counsellors) </vt:lpstr>
      <vt:lpstr>Psychoeducation</vt:lpstr>
      <vt:lpstr>PowerPoint Presentation</vt:lpstr>
      <vt:lpstr>Mentor program</vt:lpstr>
      <vt:lpstr>Mental awareness week – Our biggest event</vt:lpstr>
      <vt:lpstr>PowerPoint Presentation</vt:lpstr>
      <vt:lpstr>Psychological services - our clients</vt:lpstr>
    </vt:vector>
  </TitlesOfParts>
  <Company>Reykjavik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Láttu þér líða vel í námi</dc:title>
  <dc:creator>Eva Rós Gunnarsdóttir</dc:creator>
  <cp:lastModifiedBy>Gréta Matthíasdóttir</cp:lastModifiedBy>
  <cp:revision>62</cp:revision>
  <dcterms:created xsi:type="dcterms:W3CDTF">2023-05-05T14:11:07Z</dcterms:created>
  <dcterms:modified xsi:type="dcterms:W3CDTF">2025-09-16T08:07:31Z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0x010100CD29D5A3989E5D41B2664788A06B97FF</vt:lpwstr>
  </property>
</Properties>
</file>